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B142A"/>
        </a:solidFill>
        <a:effectLst/>
      </p:bgPr>
    </p:bg>
    <p:spTree>
      <p:nvGrpSpPr>
        <p:cNvPr id="1" name=""/>
        <p:cNvGrpSpPr/>
        <p:nvPr/>
      </p:nvGrpSpPr>
      <p:grpSpPr/>
      <p:sp>
        <p:nvSpPr>
          <p:cNvPr id="2" name="Rectangle 1"/>
          <p:cNvSpPr/>
          <p:nvPr/>
        </p:nvSpPr>
        <p:spPr>
          <a:xfrm>
            <a:off x="0" y="0"/>
            <a:ext cx="12188952" cy="54864"/>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6803136"/>
            <a:ext cx="12188952" cy="54864"/>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7772400" y="1097280"/>
            <a:ext cx="5029200" cy="5029200"/>
          </a:xfrm>
          <a:prstGeom prst="rect">
            <a:avLst/>
          </a:prstGeom>
          <a:solidFill>
            <a:srgbClr val="0E1C3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8229600" y="1554480"/>
            <a:ext cx="4114800" cy="4114800"/>
          </a:xfrm>
          <a:prstGeom prst="rect">
            <a:avLst/>
          </a:prstGeom>
          <a:solidFill>
            <a:srgbClr val="11204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1097280"/>
            <a:ext cx="6400800" cy="640080"/>
          </a:xfrm>
          <a:prstGeom prst="rect">
            <a:avLst/>
          </a:prstGeom>
          <a:noFill/>
        </p:spPr>
        <p:txBody>
          <a:bodyPr wrap="square">
            <a:spAutoFit/>
          </a:bodyPr>
          <a:lstStyle/>
          <a:p>
            <a:pPr algn="l"/>
            <a:r>
              <a:rPr sz="2000" b="1" i="0">
                <a:solidFill>
                  <a:srgbClr val="00D4FF"/>
                </a:solidFill>
                <a:latin typeface="微软雅黑"/>
              </a:rPr>
              <a:t>DEEP Robotics</a:t>
            </a:r>
          </a:p>
        </p:txBody>
      </p:sp>
      <p:sp>
        <p:nvSpPr>
          <p:cNvPr id="7" name="TextBox 6"/>
          <p:cNvSpPr txBox="1"/>
          <p:nvPr/>
        </p:nvSpPr>
        <p:spPr>
          <a:xfrm>
            <a:off x="640080" y="1783080"/>
            <a:ext cx="7315200" cy="1005840"/>
          </a:xfrm>
          <a:prstGeom prst="rect">
            <a:avLst/>
          </a:prstGeom>
          <a:noFill/>
        </p:spPr>
        <p:txBody>
          <a:bodyPr wrap="square">
            <a:spAutoFit/>
          </a:bodyPr>
          <a:lstStyle/>
          <a:p>
            <a:pPr algn="l"/>
            <a:r>
              <a:rPr sz="3600" b="1" i="0">
                <a:solidFill>
                  <a:srgbClr val="FFFFFF"/>
                </a:solidFill>
                <a:latin typeface="微软雅黑"/>
              </a:rPr>
              <a:t>杭州云深处科技股份有限公司</a:t>
            </a:r>
          </a:p>
        </p:txBody>
      </p:sp>
      <p:sp>
        <p:nvSpPr>
          <p:cNvPr id="8" name="TextBox 7"/>
          <p:cNvSpPr txBox="1"/>
          <p:nvPr/>
        </p:nvSpPr>
        <p:spPr>
          <a:xfrm>
            <a:off x="640080" y="2834640"/>
            <a:ext cx="7315200" cy="731520"/>
          </a:xfrm>
          <a:prstGeom prst="rect">
            <a:avLst/>
          </a:prstGeom>
          <a:noFill/>
        </p:spPr>
        <p:txBody>
          <a:bodyPr wrap="square">
            <a:spAutoFit/>
          </a:bodyPr>
          <a:lstStyle/>
          <a:p>
            <a:pPr algn="l"/>
            <a:r>
              <a:rPr sz="2800" b="0" i="0">
                <a:solidFill>
                  <a:srgbClr val="CCE8FF"/>
                </a:solidFill>
                <a:latin typeface="微软雅黑"/>
              </a:rPr>
              <a:t>招股说明书摘要</a:t>
            </a:r>
          </a:p>
        </p:txBody>
      </p:sp>
      <p:sp>
        <p:nvSpPr>
          <p:cNvPr id="9" name="Rectangle 8"/>
          <p:cNvSpPr/>
          <p:nvPr/>
        </p:nvSpPr>
        <p:spPr>
          <a:xfrm>
            <a:off x="640080" y="3703320"/>
            <a:ext cx="4572000"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3840480"/>
            <a:ext cx="6400800" cy="457200"/>
          </a:xfrm>
          <a:prstGeom prst="rect">
            <a:avLst/>
          </a:prstGeom>
          <a:noFill/>
        </p:spPr>
        <p:txBody>
          <a:bodyPr wrap="square">
            <a:spAutoFit/>
          </a:bodyPr>
          <a:lstStyle/>
          <a:p>
            <a:pPr algn="l"/>
            <a:r>
              <a:rPr sz="1600" b="0" i="0">
                <a:solidFill>
                  <a:srgbClr val="8899BB"/>
                </a:solidFill>
                <a:latin typeface="微软雅黑"/>
              </a:rPr>
              <a:t>科创板首次公开发行股票  ·  申报稿</a:t>
            </a:r>
          </a:p>
        </p:txBody>
      </p:sp>
      <p:sp>
        <p:nvSpPr>
          <p:cNvPr id="11" name="TextBox 10"/>
          <p:cNvSpPr txBox="1"/>
          <p:nvPr/>
        </p:nvSpPr>
        <p:spPr>
          <a:xfrm>
            <a:off x="640080" y="4315968"/>
            <a:ext cx="6400800" cy="457200"/>
          </a:xfrm>
          <a:prstGeom prst="rect">
            <a:avLst/>
          </a:prstGeom>
          <a:noFill/>
        </p:spPr>
        <p:txBody>
          <a:bodyPr wrap="square">
            <a:spAutoFit/>
          </a:bodyPr>
          <a:lstStyle/>
          <a:p>
            <a:pPr algn="l"/>
            <a:r>
              <a:rPr sz="1500" b="0" i="0">
                <a:solidFill>
                  <a:srgbClr val="8899BB"/>
                </a:solidFill>
                <a:latin typeface="微软雅黑"/>
              </a:rPr>
              <a:t>保荐人：中信建投证券股份有限公司</a:t>
            </a:r>
          </a:p>
        </p:txBody>
      </p:sp>
      <p:sp>
        <p:nvSpPr>
          <p:cNvPr id="12" name="Rectangle 11"/>
          <p:cNvSpPr/>
          <p:nvPr/>
        </p:nvSpPr>
        <p:spPr>
          <a:xfrm>
            <a:off x="8412480" y="1371600"/>
            <a:ext cx="3200400" cy="100584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8522208" y="1463040"/>
            <a:ext cx="2980944" cy="274320"/>
          </a:xfrm>
          <a:prstGeom prst="rect">
            <a:avLst/>
          </a:prstGeom>
          <a:noFill/>
        </p:spPr>
        <p:txBody>
          <a:bodyPr wrap="square">
            <a:spAutoFit/>
          </a:bodyPr>
          <a:lstStyle/>
          <a:p>
            <a:pPr algn="l"/>
            <a:r>
              <a:rPr sz="1200" b="0" i="0">
                <a:solidFill>
                  <a:srgbClr val="8899BB"/>
                </a:solidFill>
                <a:latin typeface="微软雅黑"/>
              </a:rPr>
              <a:t>收入复合增长率</a:t>
            </a:r>
          </a:p>
        </p:txBody>
      </p:sp>
      <p:sp>
        <p:nvSpPr>
          <p:cNvPr id="14" name="TextBox 13"/>
          <p:cNvSpPr txBox="1"/>
          <p:nvPr/>
        </p:nvSpPr>
        <p:spPr>
          <a:xfrm>
            <a:off x="8522208" y="1719072"/>
            <a:ext cx="2980944" cy="548640"/>
          </a:xfrm>
          <a:prstGeom prst="rect">
            <a:avLst/>
          </a:prstGeom>
          <a:noFill/>
        </p:spPr>
        <p:txBody>
          <a:bodyPr wrap="square">
            <a:spAutoFit/>
          </a:bodyPr>
          <a:lstStyle/>
          <a:p>
            <a:pPr algn="l"/>
            <a:r>
              <a:rPr sz="2200" b="1" i="0">
                <a:solidFill>
                  <a:srgbClr val="00D4FF"/>
                </a:solidFill>
                <a:latin typeface="微软雅黑"/>
              </a:rPr>
              <a:t>159.51%</a:t>
            </a:r>
          </a:p>
        </p:txBody>
      </p:sp>
      <p:sp>
        <p:nvSpPr>
          <p:cNvPr id="15" name="Rectangle 14"/>
          <p:cNvSpPr/>
          <p:nvPr/>
        </p:nvSpPr>
        <p:spPr>
          <a:xfrm>
            <a:off x="8412480" y="2560320"/>
            <a:ext cx="3200400" cy="100584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522208" y="2651760"/>
            <a:ext cx="2980944" cy="274320"/>
          </a:xfrm>
          <a:prstGeom prst="rect">
            <a:avLst/>
          </a:prstGeom>
          <a:noFill/>
        </p:spPr>
        <p:txBody>
          <a:bodyPr wrap="square">
            <a:spAutoFit/>
          </a:bodyPr>
          <a:lstStyle/>
          <a:p>
            <a:pPr algn="l"/>
            <a:r>
              <a:rPr sz="1200" b="0" i="0">
                <a:solidFill>
                  <a:srgbClr val="8899BB"/>
                </a:solidFill>
                <a:latin typeface="微软雅黑"/>
              </a:rPr>
              <a:t>2025年毛利率</a:t>
            </a:r>
          </a:p>
        </p:txBody>
      </p:sp>
      <p:sp>
        <p:nvSpPr>
          <p:cNvPr id="17" name="TextBox 16"/>
          <p:cNvSpPr txBox="1"/>
          <p:nvPr/>
        </p:nvSpPr>
        <p:spPr>
          <a:xfrm>
            <a:off x="8522208" y="2907792"/>
            <a:ext cx="2980944" cy="548640"/>
          </a:xfrm>
          <a:prstGeom prst="rect">
            <a:avLst/>
          </a:prstGeom>
          <a:noFill/>
        </p:spPr>
        <p:txBody>
          <a:bodyPr wrap="square">
            <a:spAutoFit/>
          </a:bodyPr>
          <a:lstStyle/>
          <a:p>
            <a:pPr algn="l"/>
            <a:r>
              <a:rPr sz="2200" b="1" i="0">
                <a:solidFill>
                  <a:srgbClr val="00E596"/>
                </a:solidFill>
                <a:latin typeface="微软雅黑"/>
              </a:rPr>
              <a:t>52.83%</a:t>
            </a:r>
          </a:p>
        </p:txBody>
      </p:sp>
      <p:sp>
        <p:nvSpPr>
          <p:cNvPr id="18" name="Rectangle 17"/>
          <p:cNvSpPr/>
          <p:nvPr/>
        </p:nvSpPr>
        <p:spPr>
          <a:xfrm>
            <a:off x="8412480" y="3749040"/>
            <a:ext cx="3200400" cy="100584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522208" y="3840480"/>
            <a:ext cx="2980944" cy="274320"/>
          </a:xfrm>
          <a:prstGeom prst="rect">
            <a:avLst/>
          </a:prstGeom>
          <a:noFill/>
        </p:spPr>
        <p:txBody>
          <a:bodyPr wrap="square">
            <a:spAutoFit/>
          </a:bodyPr>
          <a:lstStyle/>
          <a:p>
            <a:pPr algn="l"/>
            <a:r>
              <a:rPr sz="1200" b="0" i="0">
                <a:solidFill>
                  <a:srgbClr val="8899BB"/>
                </a:solidFill>
                <a:latin typeface="微软雅黑"/>
              </a:rPr>
              <a:t>全球应用排名</a:t>
            </a:r>
          </a:p>
        </p:txBody>
      </p:sp>
      <p:sp>
        <p:nvSpPr>
          <p:cNvPr id="20" name="TextBox 19"/>
          <p:cNvSpPr txBox="1"/>
          <p:nvPr/>
        </p:nvSpPr>
        <p:spPr>
          <a:xfrm>
            <a:off x="8522208" y="4096512"/>
            <a:ext cx="2980944" cy="548640"/>
          </a:xfrm>
          <a:prstGeom prst="rect">
            <a:avLst/>
          </a:prstGeom>
          <a:noFill/>
        </p:spPr>
        <p:txBody>
          <a:bodyPr wrap="square">
            <a:spAutoFit/>
          </a:bodyPr>
          <a:lstStyle/>
          <a:p>
            <a:pPr algn="l"/>
            <a:r>
              <a:rPr sz="2200" b="1" i="0">
                <a:solidFill>
                  <a:srgbClr val="FFA000"/>
                </a:solidFill>
                <a:latin typeface="微软雅黑"/>
              </a:rPr>
              <a:t>#1</a:t>
            </a:r>
          </a:p>
        </p:txBody>
      </p:sp>
      <p:sp>
        <p:nvSpPr>
          <p:cNvPr id="21" name="Rectangle 20"/>
          <p:cNvSpPr/>
          <p:nvPr/>
        </p:nvSpPr>
        <p:spPr>
          <a:xfrm>
            <a:off x="8412480" y="4937760"/>
            <a:ext cx="3200400" cy="100584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522208" y="5029200"/>
            <a:ext cx="2980944" cy="274320"/>
          </a:xfrm>
          <a:prstGeom prst="rect">
            <a:avLst/>
          </a:prstGeom>
          <a:noFill/>
        </p:spPr>
        <p:txBody>
          <a:bodyPr wrap="square">
            <a:spAutoFit/>
          </a:bodyPr>
          <a:lstStyle/>
          <a:p>
            <a:pPr algn="l"/>
            <a:r>
              <a:rPr sz="1200" b="0" i="0">
                <a:solidFill>
                  <a:srgbClr val="8899BB"/>
                </a:solidFill>
                <a:latin typeface="微软雅黑"/>
              </a:rPr>
              <a:t>覆盖国家地区</a:t>
            </a:r>
          </a:p>
        </p:txBody>
      </p:sp>
      <p:sp>
        <p:nvSpPr>
          <p:cNvPr id="23" name="TextBox 22"/>
          <p:cNvSpPr txBox="1"/>
          <p:nvPr/>
        </p:nvSpPr>
        <p:spPr>
          <a:xfrm>
            <a:off x="8522208" y="5285232"/>
            <a:ext cx="2980944" cy="548640"/>
          </a:xfrm>
          <a:prstGeom prst="rect">
            <a:avLst/>
          </a:prstGeom>
          <a:noFill/>
        </p:spPr>
        <p:txBody>
          <a:bodyPr wrap="square">
            <a:spAutoFit/>
          </a:bodyPr>
          <a:lstStyle/>
          <a:p>
            <a:pPr algn="l"/>
            <a:r>
              <a:rPr sz="2200" b="1" i="0">
                <a:solidFill>
                  <a:srgbClr val="FFFFFF"/>
                </a:solidFill>
                <a:latin typeface="微软雅黑"/>
              </a:rPr>
              <a:t>45+</a:t>
            </a:r>
          </a:p>
        </p:txBody>
      </p:sp>
      <p:sp>
        <p:nvSpPr>
          <p:cNvPr id="24" name="TextBox 23"/>
          <p:cNvSpPr txBox="1"/>
          <p:nvPr/>
        </p:nvSpPr>
        <p:spPr>
          <a:xfrm>
            <a:off x="640080" y="5943600"/>
            <a:ext cx="1828800" cy="457200"/>
          </a:xfrm>
          <a:prstGeom prst="rect">
            <a:avLst/>
          </a:prstGeom>
          <a:noFill/>
        </p:spPr>
        <p:txBody>
          <a:bodyPr wrap="square">
            <a:spAutoFit/>
          </a:bodyPr>
          <a:lstStyle/>
          <a:p>
            <a:pPr algn="l"/>
            <a:r>
              <a:rPr sz="1300" b="0" i="1">
                <a:solidFill>
                  <a:srgbClr val="8899BB"/>
                </a:solidFill>
                <a:latin typeface="微软雅黑"/>
              </a:rPr>
              <a:t>2026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B142A"/>
        </a:solidFill>
        <a:effectLst/>
      </p:bgPr>
    </p:bg>
    <p:spTree>
      <p:nvGrpSpPr>
        <p:cNvPr id="1" name=""/>
        <p:cNvGrpSpPr/>
        <p:nvPr/>
      </p:nvGrpSpPr>
      <p:grpSpPr/>
      <p:sp>
        <p:nvSpPr>
          <p:cNvPr id="2" name="Rectangle 1"/>
          <p:cNvSpPr/>
          <p:nvPr/>
        </p:nvSpPr>
        <p:spPr>
          <a:xfrm>
            <a:off x="0" y="0"/>
            <a:ext cx="12188952" cy="54864"/>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6803136"/>
            <a:ext cx="12188952" cy="54864"/>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6858000" y="457200"/>
            <a:ext cx="5669280" cy="5943600"/>
          </a:xfrm>
          <a:prstGeom prst="rect">
            <a:avLst/>
          </a:prstGeom>
          <a:solidFill>
            <a:srgbClr val="0C183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640080" y="822960"/>
            <a:ext cx="5486400" cy="548640"/>
          </a:xfrm>
          <a:prstGeom prst="rect">
            <a:avLst/>
          </a:prstGeom>
          <a:noFill/>
        </p:spPr>
        <p:txBody>
          <a:bodyPr wrap="square">
            <a:spAutoFit/>
          </a:bodyPr>
          <a:lstStyle/>
          <a:p>
            <a:pPr algn="l"/>
            <a:r>
              <a:rPr sz="2200" b="1" i="0">
                <a:solidFill>
                  <a:srgbClr val="00D4FF"/>
                </a:solidFill>
                <a:latin typeface="微软雅黑"/>
              </a:rPr>
              <a:t>愿景与战略</a:t>
            </a:r>
          </a:p>
        </p:txBody>
      </p:sp>
      <p:sp>
        <p:nvSpPr>
          <p:cNvPr id="6" name="TextBox 5"/>
          <p:cNvSpPr txBox="1"/>
          <p:nvPr/>
        </p:nvSpPr>
        <p:spPr>
          <a:xfrm>
            <a:off x="640080" y="1463040"/>
            <a:ext cx="6400800" cy="1828800"/>
          </a:xfrm>
          <a:prstGeom prst="rect">
            <a:avLst/>
          </a:prstGeom>
          <a:noFill/>
        </p:spPr>
        <p:txBody>
          <a:bodyPr wrap="square">
            <a:spAutoFit/>
          </a:bodyPr>
          <a:lstStyle/>
          <a:p>
            <a:pPr algn="l"/>
            <a:r>
              <a:rPr sz="2800" b="1" i="0">
                <a:solidFill>
                  <a:srgbClr val="FFFFFF"/>
                </a:solidFill>
                <a:latin typeface="微软雅黑"/>
              </a:rPr>
              <a:t>"通过机器人与AI
创造更加美好的生活"</a:t>
            </a:r>
          </a:p>
        </p:txBody>
      </p:sp>
      <p:sp>
        <p:nvSpPr>
          <p:cNvPr id="7" name="Rectangle 6"/>
          <p:cNvSpPr/>
          <p:nvPr/>
        </p:nvSpPr>
        <p:spPr>
          <a:xfrm>
            <a:off x="640080" y="3337560"/>
            <a:ext cx="4572000"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3520440"/>
            <a:ext cx="6400800" cy="3108960"/>
          </a:xfrm>
          <a:prstGeom prst="rect">
            <a:avLst/>
          </a:prstGeom>
          <a:noFill/>
        </p:spPr>
        <p:txBody>
          <a:bodyPr wrap="square">
            <a:spAutoFit/>
          </a:bodyPr>
          <a:lstStyle/>
          <a:p>
            <a:pPr>
              <a:spcBef>
                <a:spcPts val="300"/>
              </a:spcBef>
            </a:pPr>
            <a:r>
              <a:rPr sz="1400" b="1">
                <a:solidFill>
                  <a:srgbClr val="00D4FF"/>
                </a:solidFill>
                <a:latin typeface="微软雅黑"/>
              </a:rPr>
              <a:t>战略路径：</a:t>
            </a:r>
          </a:p>
          <a:p>
            <a:pPr>
              <a:spcBef>
                <a:spcPts val="300"/>
              </a:spcBef>
            </a:pPr>
            <a:r>
              <a:rPr sz="1400" b="0">
                <a:solidFill>
                  <a:srgbClr val="CCE8FF"/>
                </a:solidFill>
                <a:latin typeface="微软雅黑"/>
              </a:rPr>
              <a:t>● 坚持[从场景中来，到场景中去]创新理念</a:t>
            </a:r>
          </a:p>
          <a:p>
            <a:pPr>
              <a:spcBef>
                <a:spcPts val="300"/>
              </a:spcBef>
            </a:pPr>
            <a:r>
              <a:rPr sz="1400" b="0">
                <a:solidFill>
                  <a:srgbClr val="CCE8FF"/>
                </a:solidFill>
                <a:latin typeface="微软雅黑"/>
              </a:rPr>
              <a:t>● 技术深耕 × 产业落地并举</a:t>
            </a:r>
          </a:p>
          <a:p>
            <a:pPr>
              <a:spcBef>
                <a:spcPts val="300"/>
              </a:spcBef>
            </a:pPr>
            <a:r>
              <a:rPr sz="1400" b="0">
                <a:solidFill>
                  <a:srgbClr val="CCE8FF"/>
                </a:solidFill>
                <a:latin typeface="微软雅黑"/>
              </a:rPr>
              <a:t>● 以四足/轮足机器人为基石，加速人形机器人布局</a:t>
            </a:r>
          </a:p>
          <a:p>
            <a:pPr>
              <a:spcBef>
                <a:spcPts val="300"/>
              </a:spcBef>
            </a:pPr>
            <a:r>
              <a:rPr sz="1400" b="0">
                <a:solidFill>
                  <a:srgbClr val="CCE8FF"/>
                </a:solidFill>
                <a:latin typeface="微软雅黑"/>
              </a:rPr>
              <a:t>● 目标成为具身智能技术创新与应用的全球引领者</a:t>
            </a:r>
          </a:p>
          <a:p>
            <a:pPr>
              <a:spcBef>
                <a:spcPts val="300"/>
              </a:spcBef>
            </a:pPr>
            <a:r>
              <a:rPr sz="800" b="0">
                <a:solidFill>
                  <a:srgbClr val="CCE8FF"/>
                </a:solidFill>
                <a:latin typeface="微软雅黑"/>
              </a:rPr>
              <a:t/>
            </a:r>
          </a:p>
          <a:p>
            <a:pPr>
              <a:spcBef>
                <a:spcPts val="300"/>
              </a:spcBef>
            </a:pPr>
            <a:r>
              <a:rPr sz="1400" b="1">
                <a:solidFill>
                  <a:srgbClr val="00D4FF"/>
                </a:solidFill>
                <a:latin typeface="微软雅黑"/>
              </a:rPr>
              <a:t>发展目标：</a:t>
            </a:r>
          </a:p>
          <a:p>
            <a:pPr>
              <a:spcBef>
                <a:spcPts val="300"/>
              </a:spcBef>
            </a:pPr>
            <a:r>
              <a:rPr sz="1400" b="0">
                <a:solidFill>
                  <a:srgbClr val="CCE8FF"/>
                </a:solidFill>
                <a:latin typeface="微软雅黑"/>
              </a:rPr>
              <a:t>● 引领行业，持续推动具身智能赋能千行百业</a:t>
            </a:r>
          </a:p>
          <a:p>
            <a:pPr>
              <a:spcBef>
                <a:spcPts val="300"/>
              </a:spcBef>
            </a:pPr>
            <a:r>
              <a:rPr sz="1400" b="0">
                <a:solidFill>
                  <a:srgbClr val="CCE8FF"/>
                </a:solidFill>
                <a:latin typeface="微软雅黑"/>
              </a:rPr>
              <a:t>● 加速国际化，巩固全球影响力</a:t>
            </a:r>
          </a:p>
        </p:txBody>
      </p:sp>
      <p:sp>
        <p:nvSpPr>
          <p:cNvPr id="9" name="Rectangle 8"/>
          <p:cNvSpPr/>
          <p:nvPr/>
        </p:nvSpPr>
        <p:spPr>
          <a:xfrm>
            <a:off x="7132320" y="822960"/>
            <a:ext cx="2194560" cy="137160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242048" y="914400"/>
            <a:ext cx="1975104" cy="274320"/>
          </a:xfrm>
          <a:prstGeom prst="rect">
            <a:avLst/>
          </a:prstGeom>
          <a:noFill/>
        </p:spPr>
        <p:txBody>
          <a:bodyPr wrap="square">
            <a:spAutoFit/>
          </a:bodyPr>
          <a:lstStyle/>
          <a:p>
            <a:pPr algn="l"/>
            <a:r>
              <a:rPr sz="1100" b="0" i="0">
                <a:solidFill>
                  <a:srgbClr val="8899BB"/>
                </a:solidFill>
                <a:latin typeface="微软雅黑"/>
              </a:rPr>
              <a:t>成立于</a:t>
            </a:r>
          </a:p>
        </p:txBody>
      </p:sp>
      <p:sp>
        <p:nvSpPr>
          <p:cNvPr id="11" name="TextBox 10"/>
          <p:cNvSpPr txBox="1"/>
          <p:nvPr/>
        </p:nvSpPr>
        <p:spPr>
          <a:xfrm>
            <a:off x="7242048" y="1170432"/>
            <a:ext cx="1975104" cy="548640"/>
          </a:xfrm>
          <a:prstGeom prst="rect">
            <a:avLst/>
          </a:prstGeom>
          <a:noFill/>
        </p:spPr>
        <p:txBody>
          <a:bodyPr wrap="square">
            <a:spAutoFit/>
          </a:bodyPr>
          <a:lstStyle/>
          <a:p>
            <a:pPr algn="l"/>
            <a:r>
              <a:rPr sz="1700" b="1" i="0">
                <a:solidFill>
                  <a:srgbClr val="00D4FF"/>
                </a:solidFill>
                <a:latin typeface="微软雅黑"/>
              </a:rPr>
              <a:t>2017年</a:t>
            </a:r>
          </a:p>
        </p:txBody>
      </p:sp>
      <p:sp>
        <p:nvSpPr>
          <p:cNvPr id="12" name="Rectangle 11"/>
          <p:cNvSpPr/>
          <p:nvPr/>
        </p:nvSpPr>
        <p:spPr>
          <a:xfrm>
            <a:off x="9509760" y="822960"/>
            <a:ext cx="2194560" cy="137160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9619488" y="914400"/>
            <a:ext cx="1975104" cy="274320"/>
          </a:xfrm>
          <a:prstGeom prst="rect">
            <a:avLst/>
          </a:prstGeom>
          <a:noFill/>
        </p:spPr>
        <p:txBody>
          <a:bodyPr wrap="square">
            <a:spAutoFit/>
          </a:bodyPr>
          <a:lstStyle/>
          <a:p>
            <a:pPr algn="l"/>
            <a:r>
              <a:rPr sz="1100" b="0" i="0">
                <a:solidFill>
                  <a:srgbClr val="8899BB"/>
                </a:solidFill>
                <a:latin typeface="微软雅黑"/>
              </a:rPr>
              <a:t>拟上市板</a:t>
            </a:r>
          </a:p>
        </p:txBody>
      </p:sp>
      <p:sp>
        <p:nvSpPr>
          <p:cNvPr id="14" name="TextBox 13"/>
          <p:cNvSpPr txBox="1"/>
          <p:nvPr/>
        </p:nvSpPr>
        <p:spPr>
          <a:xfrm>
            <a:off x="9619488" y="1170432"/>
            <a:ext cx="1975104" cy="548640"/>
          </a:xfrm>
          <a:prstGeom prst="rect">
            <a:avLst/>
          </a:prstGeom>
          <a:noFill/>
        </p:spPr>
        <p:txBody>
          <a:bodyPr wrap="square">
            <a:spAutoFit/>
          </a:bodyPr>
          <a:lstStyle/>
          <a:p>
            <a:pPr algn="l"/>
            <a:r>
              <a:rPr sz="1700" b="1" i="0">
                <a:solidFill>
                  <a:srgbClr val="00D4FF"/>
                </a:solidFill>
                <a:latin typeface="微软雅黑"/>
              </a:rPr>
              <a:t>科创板</a:t>
            </a:r>
          </a:p>
        </p:txBody>
      </p:sp>
      <p:sp>
        <p:nvSpPr>
          <p:cNvPr id="15" name="Rectangle 14"/>
          <p:cNvSpPr/>
          <p:nvPr/>
        </p:nvSpPr>
        <p:spPr>
          <a:xfrm>
            <a:off x="7132320" y="2377440"/>
            <a:ext cx="2194560" cy="137160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242048" y="2468880"/>
            <a:ext cx="1975104" cy="274320"/>
          </a:xfrm>
          <a:prstGeom prst="rect">
            <a:avLst/>
          </a:prstGeom>
          <a:noFill/>
        </p:spPr>
        <p:txBody>
          <a:bodyPr wrap="square">
            <a:spAutoFit/>
          </a:bodyPr>
          <a:lstStyle/>
          <a:p>
            <a:pPr algn="l"/>
            <a:r>
              <a:rPr sz="1100" b="0" i="0">
                <a:solidFill>
                  <a:srgbClr val="8899BB"/>
                </a:solidFill>
                <a:latin typeface="微软雅黑"/>
              </a:rPr>
              <a:t>三年收入CAGR</a:t>
            </a:r>
          </a:p>
        </p:txBody>
      </p:sp>
      <p:sp>
        <p:nvSpPr>
          <p:cNvPr id="17" name="TextBox 16"/>
          <p:cNvSpPr txBox="1"/>
          <p:nvPr/>
        </p:nvSpPr>
        <p:spPr>
          <a:xfrm>
            <a:off x="7242048" y="2724912"/>
            <a:ext cx="1975104" cy="548640"/>
          </a:xfrm>
          <a:prstGeom prst="rect">
            <a:avLst/>
          </a:prstGeom>
          <a:noFill/>
        </p:spPr>
        <p:txBody>
          <a:bodyPr wrap="square">
            <a:spAutoFit/>
          </a:bodyPr>
          <a:lstStyle/>
          <a:p>
            <a:pPr algn="l"/>
            <a:r>
              <a:rPr sz="1700" b="1" i="0">
                <a:solidFill>
                  <a:srgbClr val="00D4FF"/>
                </a:solidFill>
                <a:latin typeface="微软雅黑"/>
              </a:rPr>
              <a:t>159.51%</a:t>
            </a:r>
          </a:p>
        </p:txBody>
      </p:sp>
      <p:sp>
        <p:nvSpPr>
          <p:cNvPr id="18" name="Rectangle 17"/>
          <p:cNvSpPr/>
          <p:nvPr/>
        </p:nvSpPr>
        <p:spPr>
          <a:xfrm>
            <a:off x="9509760" y="2377440"/>
            <a:ext cx="2194560" cy="137160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619488" y="2468880"/>
            <a:ext cx="1975104" cy="274320"/>
          </a:xfrm>
          <a:prstGeom prst="rect">
            <a:avLst/>
          </a:prstGeom>
          <a:noFill/>
        </p:spPr>
        <p:txBody>
          <a:bodyPr wrap="square">
            <a:spAutoFit/>
          </a:bodyPr>
          <a:lstStyle/>
          <a:p>
            <a:pPr algn="l"/>
            <a:r>
              <a:rPr sz="1100" b="0" i="0">
                <a:solidFill>
                  <a:srgbClr val="8899BB"/>
                </a:solidFill>
                <a:latin typeface="微软雅黑"/>
              </a:rPr>
              <a:t>2025年收入</a:t>
            </a:r>
          </a:p>
        </p:txBody>
      </p:sp>
      <p:sp>
        <p:nvSpPr>
          <p:cNvPr id="20" name="TextBox 19"/>
          <p:cNvSpPr txBox="1"/>
          <p:nvPr/>
        </p:nvSpPr>
        <p:spPr>
          <a:xfrm>
            <a:off x="9619488" y="2724912"/>
            <a:ext cx="1975104" cy="548640"/>
          </a:xfrm>
          <a:prstGeom prst="rect">
            <a:avLst/>
          </a:prstGeom>
          <a:noFill/>
        </p:spPr>
        <p:txBody>
          <a:bodyPr wrap="square">
            <a:spAutoFit/>
          </a:bodyPr>
          <a:lstStyle/>
          <a:p>
            <a:pPr algn="l"/>
            <a:r>
              <a:rPr sz="1700" b="1" i="0">
                <a:solidFill>
                  <a:srgbClr val="00D4FF"/>
                </a:solidFill>
                <a:latin typeface="微软雅黑"/>
              </a:rPr>
              <a:t>3.37亿元</a:t>
            </a:r>
          </a:p>
        </p:txBody>
      </p:sp>
      <p:sp>
        <p:nvSpPr>
          <p:cNvPr id="21" name="Rectangle 20"/>
          <p:cNvSpPr/>
          <p:nvPr/>
        </p:nvSpPr>
        <p:spPr>
          <a:xfrm>
            <a:off x="7132320" y="3931920"/>
            <a:ext cx="2194560" cy="137160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242048" y="4023360"/>
            <a:ext cx="1975104" cy="274320"/>
          </a:xfrm>
          <a:prstGeom prst="rect">
            <a:avLst/>
          </a:prstGeom>
          <a:noFill/>
        </p:spPr>
        <p:txBody>
          <a:bodyPr wrap="square">
            <a:spAutoFit/>
          </a:bodyPr>
          <a:lstStyle/>
          <a:p>
            <a:pPr algn="l"/>
            <a:r>
              <a:rPr sz="1100" b="0" i="0">
                <a:solidFill>
                  <a:srgbClr val="8899BB"/>
                </a:solidFill>
                <a:latin typeface="微软雅黑"/>
              </a:rPr>
              <a:t>全球应用排名</a:t>
            </a:r>
          </a:p>
        </p:txBody>
      </p:sp>
      <p:sp>
        <p:nvSpPr>
          <p:cNvPr id="23" name="TextBox 22"/>
          <p:cNvSpPr txBox="1"/>
          <p:nvPr/>
        </p:nvSpPr>
        <p:spPr>
          <a:xfrm>
            <a:off x="7242048" y="4279392"/>
            <a:ext cx="1975104" cy="548640"/>
          </a:xfrm>
          <a:prstGeom prst="rect">
            <a:avLst/>
          </a:prstGeom>
          <a:noFill/>
        </p:spPr>
        <p:txBody>
          <a:bodyPr wrap="square">
            <a:spAutoFit/>
          </a:bodyPr>
          <a:lstStyle/>
          <a:p>
            <a:pPr algn="l"/>
            <a:r>
              <a:rPr sz="1700" b="1" i="0">
                <a:solidFill>
                  <a:srgbClr val="00D4FF"/>
                </a:solidFill>
                <a:latin typeface="微软雅黑"/>
              </a:rPr>
              <a:t>#1 行业级</a:t>
            </a:r>
          </a:p>
        </p:txBody>
      </p:sp>
      <p:sp>
        <p:nvSpPr>
          <p:cNvPr id="24" name="Rectangle 23"/>
          <p:cNvSpPr/>
          <p:nvPr/>
        </p:nvSpPr>
        <p:spPr>
          <a:xfrm>
            <a:off x="9509760" y="3931920"/>
            <a:ext cx="2194560" cy="137160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619488" y="4023360"/>
            <a:ext cx="1975104" cy="274320"/>
          </a:xfrm>
          <a:prstGeom prst="rect">
            <a:avLst/>
          </a:prstGeom>
          <a:noFill/>
        </p:spPr>
        <p:txBody>
          <a:bodyPr wrap="square">
            <a:spAutoFit/>
          </a:bodyPr>
          <a:lstStyle/>
          <a:p>
            <a:pPr algn="l"/>
            <a:r>
              <a:rPr sz="1100" b="0" i="0">
                <a:solidFill>
                  <a:srgbClr val="8899BB"/>
                </a:solidFill>
                <a:latin typeface="微软雅黑"/>
              </a:rPr>
              <a:t>客户覆盖</a:t>
            </a:r>
          </a:p>
        </p:txBody>
      </p:sp>
      <p:sp>
        <p:nvSpPr>
          <p:cNvPr id="26" name="TextBox 25"/>
          <p:cNvSpPr txBox="1"/>
          <p:nvPr/>
        </p:nvSpPr>
        <p:spPr>
          <a:xfrm>
            <a:off x="9619488" y="4279392"/>
            <a:ext cx="1975104" cy="548640"/>
          </a:xfrm>
          <a:prstGeom prst="rect">
            <a:avLst/>
          </a:prstGeom>
          <a:noFill/>
        </p:spPr>
        <p:txBody>
          <a:bodyPr wrap="square">
            <a:spAutoFit/>
          </a:bodyPr>
          <a:lstStyle/>
          <a:p>
            <a:pPr algn="l"/>
            <a:r>
              <a:rPr sz="1700" b="1" i="0">
                <a:solidFill>
                  <a:srgbClr val="00D4FF"/>
                </a:solidFill>
                <a:latin typeface="微软雅黑"/>
              </a:rPr>
              <a:t>500+家，45+国</a:t>
            </a:r>
          </a:p>
        </p:txBody>
      </p:sp>
      <p:sp>
        <p:nvSpPr>
          <p:cNvPr id="27" name="TextBox 26"/>
          <p:cNvSpPr txBox="1"/>
          <p:nvPr/>
        </p:nvSpPr>
        <p:spPr>
          <a:xfrm>
            <a:off x="640080" y="6400800"/>
            <a:ext cx="7315200" cy="365760"/>
          </a:xfrm>
          <a:prstGeom prst="rect">
            <a:avLst/>
          </a:prstGeom>
          <a:noFill/>
        </p:spPr>
        <p:txBody>
          <a:bodyPr wrap="square">
            <a:spAutoFit/>
          </a:bodyPr>
          <a:lstStyle/>
          <a:p>
            <a:pPr algn="l"/>
            <a:r>
              <a:rPr sz="1200" b="0" i="1">
                <a:solidFill>
                  <a:srgbClr val="8899BB"/>
                </a:solidFill>
                <a:latin typeface="微软雅黑"/>
              </a:rPr>
              <a:t>DEEP Robotics · 杭州云深处科技股份有限公司</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B142A"/>
        </a:solidFill>
        <a:effectLst/>
      </p:bgPr>
    </p:bg>
    <p:spTree>
      <p:nvGrpSpPr>
        <p:cNvPr id="1" name=""/>
        <p:cNvGrpSpPr/>
        <p:nvPr/>
      </p:nvGrpSpPr>
      <p:grpSpPr/>
      <p:sp>
        <p:nvSpPr>
          <p:cNvPr id="2" name="Rectangle 1"/>
          <p:cNvSpPr/>
          <p:nvPr/>
        </p:nvSpPr>
        <p:spPr>
          <a:xfrm>
            <a:off x="0" y="0"/>
            <a:ext cx="12188952" cy="100584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01168"/>
            <a:ext cx="4572000" cy="640080"/>
          </a:xfrm>
          <a:prstGeom prst="rect">
            <a:avLst/>
          </a:prstGeom>
          <a:noFill/>
        </p:spPr>
        <p:txBody>
          <a:bodyPr wrap="square">
            <a:spAutoFit/>
          </a:bodyPr>
          <a:lstStyle/>
          <a:p>
            <a:pPr algn="l"/>
            <a:r>
              <a:rPr sz="2800" b="1" i="0">
                <a:solidFill>
                  <a:srgbClr val="FFFFFF"/>
                </a:solidFill>
                <a:latin typeface="微软雅黑"/>
              </a:rPr>
              <a:t>公司简介</a:t>
            </a:r>
          </a:p>
        </p:txBody>
      </p:sp>
      <p:sp>
        <p:nvSpPr>
          <p:cNvPr id="4" name="Rectangle 3"/>
          <p:cNvSpPr/>
          <p:nvPr/>
        </p:nvSpPr>
        <p:spPr>
          <a:xfrm>
            <a:off x="548640" y="896112"/>
            <a:ext cx="11640312"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1143000"/>
            <a:ext cx="6858000" cy="5029200"/>
          </a:xfrm>
          <a:prstGeom prst="rect">
            <a:avLst/>
          </a:prstGeom>
          <a:noFill/>
        </p:spPr>
        <p:txBody>
          <a:bodyPr wrap="square">
            <a:spAutoFit/>
          </a:bodyPr>
          <a:lstStyle/>
          <a:p>
            <a:pPr>
              <a:spcBef>
                <a:spcPts val="300"/>
              </a:spcBef>
            </a:pPr>
            <a:r>
              <a:rPr sz="1500" b="0">
                <a:solidFill>
                  <a:srgbClr val="CCE8FF"/>
                </a:solidFill>
                <a:latin typeface="微软雅黑"/>
              </a:rPr>
              <a:t>• 成立于2017年，总部位于浙江杭州，专注四足/轮足/人形机器人研发、制造与产业化</a:t>
            </a:r>
          </a:p>
          <a:p>
            <a:pPr>
              <a:spcBef>
                <a:spcPts val="300"/>
              </a:spcBef>
            </a:pPr>
            <a:r>
              <a:rPr sz="1500" b="0">
                <a:solidFill>
                  <a:srgbClr val="CCE8FF"/>
                </a:solidFill>
                <a:latin typeface="微软雅黑"/>
              </a:rPr>
              <a:t>• 品牌名「云深处」源自唐代杜牧《山行》，寓意扎根场景、探索技术无人区</a:t>
            </a:r>
          </a:p>
          <a:p>
            <a:pPr>
              <a:spcBef>
                <a:spcPts val="300"/>
              </a:spcBef>
            </a:pPr>
            <a:r>
              <a:rPr sz="1500" b="0">
                <a:solidFill>
                  <a:srgbClr val="00D4FF"/>
                </a:solidFill>
                <a:latin typeface="微软雅黑"/>
              </a:rPr>
              <a:t>• 杭州「六小龙」之一，国内具身智能机器人领军企业</a:t>
            </a:r>
          </a:p>
          <a:p>
            <a:pPr>
              <a:spcBef>
                <a:spcPts val="300"/>
              </a:spcBef>
            </a:pPr>
            <a:r>
              <a:rPr sz="1500" b="0">
                <a:solidFill>
                  <a:srgbClr val="CCE8FF"/>
                </a:solidFill>
                <a:latin typeface="微软雅黑"/>
              </a:rPr>
              <a:t>• 全球率先推动四足机器人规模化行业应用的早期探索者与市场领先者</a:t>
            </a:r>
          </a:p>
          <a:p>
            <a:pPr>
              <a:spcBef>
                <a:spcPts val="300"/>
              </a:spcBef>
            </a:pPr>
            <a:r>
              <a:rPr sz="1500" b="0">
                <a:solidFill>
                  <a:srgbClr val="CCE8FF"/>
                </a:solidFill>
                <a:latin typeface="微软雅黑"/>
              </a:rPr>
              <a:t>• 技术理念:感知-决策-规划-控制全链路闭环，全栈自研</a:t>
            </a:r>
          </a:p>
          <a:p>
            <a:pPr>
              <a:spcBef>
                <a:spcPts val="300"/>
              </a:spcBef>
            </a:pPr>
            <a:r>
              <a:rPr sz="800" b="0">
                <a:solidFill>
                  <a:srgbClr val="CCE8FF"/>
                </a:solidFill>
                <a:latin typeface="微软雅黑"/>
              </a:rPr>
              <a:t/>
            </a:r>
          </a:p>
          <a:p>
            <a:pPr>
              <a:spcBef>
                <a:spcPts val="300"/>
              </a:spcBef>
            </a:pPr>
            <a:r>
              <a:rPr sz="1500" b="1">
                <a:solidFill>
                  <a:srgbClr val="FFFFFF"/>
                </a:solidFill>
                <a:latin typeface="微软雅黑"/>
              </a:rPr>
              <a:t>创始人 / 法定代表人：朱秋国</a:t>
            </a:r>
          </a:p>
          <a:p>
            <a:pPr>
              <a:spcBef>
                <a:spcPts val="300"/>
              </a:spcBef>
            </a:pPr>
            <a:r>
              <a:rPr sz="1400" b="0">
                <a:solidFill>
                  <a:srgbClr val="8899BB"/>
                </a:solidFill>
                <a:latin typeface="微软雅黑"/>
              </a:rPr>
              <a:t>注册资本：37,800 万元人民币</a:t>
            </a:r>
          </a:p>
          <a:p>
            <a:pPr>
              <a:spcBef>
                <a:spcPts val="300"/>
              </a:spcBef>
            </a:pPr>
            <a:r>
              <a:rPr sz="1400" b="0">
                <a:solidFill>
                  <a:srgbClr val="8899BB"/>
                </a:solidFill>
                <a:latin typeface="微软雅黑"/>
              </a:rPr>
              <a:t>拟上市：上交所科创板（保荐：中信建投）</a:t>
            </a:r>
          </a:p>
        </p:txBody>
      </p:sp>
      <p:sp>
        <p:nvSpPr>
          <p:cNvPr id="6" name="Rectangle 5"/>
          <p:cNvSpPr/>
          <p:nvPr/>
        </p:nvSpPr>
        <p:spPr>
          <a:xfrm>
            <a:off x="7498079" y="1188720"/>
            <a:ext cx="2011680" cy="105156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607807" y="1280160"/>
            <a:ext cx="1792224" cy="274320"/>
          </a:xfrm>
          <a:prstGeom prst="rect">
            <a:avLst/>
          </a:prstGeom>
          <a:noFill/>
        </p:spPr>
        <p:txBody>
          <a:bodyPr wrap="square">
            <a:spAutoFit/>
          </a:bodyPr>
          <a:lstStyle/>
          <a:p>
            <a:pPr algn="l"/>
            <a:r>
              <a:rPr sz="1100" b="0" i="0">
                <a:solidFill>
                  <a:srgbClr val="8899BB"/>
                </a:solidFill>
                <a:latin typeface="微软雅黑"/>
              </a:rPr>
              <a:t>成立时间</a:t>
            </a:r>
          </a:p>
        </p:txBody>
      </p:sp>
      <p:sp>
        <p:nvSpPr>
          <p:cNvPr id="8" name="TextBox 7"/>
          <p:cNvSpPr txBox="1"/>
          <p:nvPr/>
        </p:nvSpPr>
        <p:spPr>
          <a:xfrm>
            <a:off x="7607807" y="1536192"/>
            <a:ext cx="1792224" cy="548640"/>
          </a:xfrm>
          <a:prstGeom prst="rect">
            <a:avLst/>
          </a:prstGeom>
          <a:noFill/>
        </p:spPr>
        <p:txBody>
          <a:bodyPr wrap="square">
            <a:spAutoFit/>
          </a:bodyPr>
          <a:lstStyle/>
          <a:p>
            <a:pPr algn="l"/>
            <a:r>
              <a:rPr sz="1600" b="1" i="0">
                <a:solidFill>
                  <a:srgbClr val="FFFFFF"/>
                </a:solidFill>
                <a:latin typeface="微软雅黑"/>
              </a:rPr>
              <a:t>2017.11.29</a:t>
            </a:r>
          </a:p>
        </p:txBody>
      </p:sp>
      <p:sp>
        <p:nvSpPr>
          <p:cNvPr id="9" name="Rectangle 8"/>
          <p:cNvSpPr/>
          <p:nvPr/>
        </p:nvSpPr>
        <p:spPr>
          <a:xfrm>
            <a:off x="9692639" y="1188720"/>
            <a:ext cx="2011680" cy="105156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802367" y="1280160"/>
            <a:ext cx="1792224" cy="274320"/>
          </a:xfrm>
          <a:prstGeom prst="rect">
            <a:avLst/>
          </a:prstGeom>
          <a:noFill/>
        </p:spPr>
        <p:txBody>
          <a:bodyPr wrap="square">
            <a:spAutoFit/>
          </a:bodyPr>
          <a:lstStyle/>
          <a:p>
            <a:pPr algn="l"/>
            <a:r>
              <a:rPr sz="1100" b="0" i="0">
                <a:solidFill>
                  <a:srgbClr val="8899BB"/>
                </a:solidFill>
                <a:latin typeface="微软雅黑"/>
              </a:rPr>
              <a:t>实际控制人</a:t>
            </a:r>
          </a:p>
        </p:txBody>
      </p:sp>
      <p:sp>
        <p:nvSpPr>
          <p:cNvPr id="11" name="TextBox 10"/>
          <p:cNvSpPr txBox="1"/>
          <p:nvPr/>
        </p:nvSpPr>
        <p:spPr>
          <a:xfrm>
            <a:off x="9802367" y="1536192"/>
            <a:ext cx="1792224" cy="548640"/>
          </a:xfrm>
          <a:prstGeom prst="rect">
            <a:avLst/>
          </a:prstGeom>
          <a:noFill/>
        </p:spPr>
        <p:txBody>
          <a:bodyPr wrap="square">
            <a:spAutoFit/>
          </a:bodyPr>
          <a:lstStyle/>
          <a:p>
            <a:pPr algn="l"/>
            <a:r>
              <a:rPr sz="1600" b="1" i="0">
                <a:solidFill>
                  <a:srgbClr val="FFFFFF"/>
                </a:solidFill>
                <a:latin typeface="微软雅黑"/>
              </a:rPr>
              <a:t>朱秋国</a:t>
            </a:r>
          </a:p>
        </p:txBody>
      </p:sp>
      <p:sp>
        <p:nvSpPr>
          <p:cNvPr id="12" name="Rectangle 11"/>
          <p:cNvSpPr/>
          <p:nvPr/>
        </p:nvSpPr>
        <p:spPr>
          <a:xfrm>
            <a:off x="7498079" y="2423160"/>
            <a:ext cx="2011680" cy="105156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607807" y="2514600"/>
            <a:ext cx="1792224" cy="274320"/>
          </a:xfrm>
          <a:prstGeom prst="rect">
            <a:avLst/>
          </a:prstGeom>
          <a:noFill/>
        </p:spPr>
        <p:txBody>
          <a:bodyPr wrap="square">
            <a:spAutoFit/>
          </a:bodyPr>
          <a:lstStyle/>
          <a:p>
            <a:pPr algn="l"/>
            <a:r>
              <a:rPr sz="1100" b="0" i="0">
                <a:solidFill>
                  <a:srgbClr val="8899BB"/>
                </a:solidFill>
                <a:latin typeface="微软雅黑"/>
              </a:rPr>
              <a:t>发行股数</a:t>
            </a:r>
          </a:p>
        </p:txBody>
      </p:sp>
      <p:sp>
        <p:nvSpPr>
          <p:cNvPr id="14" name="TextBox 13"/>
          <p:cNvSpPr txBox="1"/>
          <p:nvPr/>
        </p:nvSpPr>
        <p:spPr>
          <a:xfrm>
            <a:off x="7607807" y="2770632"/>
            <a:ext cx="1792224" cy="548640"/>
          </a:xfrm>
          <a:prstGeom prst="rect">
            <a:avLst/>
          </a:prstGeom>
          <a:noFill/>
        </p:spPr>
        <p:txBody>
          <a:bodyPr wrap="square">
            <a:spAutoFit/>
          </a:bodyPr>
          <a:lstStyle/>
          <a:p>
            <a:pPr algn="l"/>
            <a:r>
              <a:rPr sz="1600" b="1" i="0">
                <a:solidFill>
                  <a:srgbClr val="FFFFFF"/>
                </a:solidFill>
                <a:latin typeface="微软雅黑"/>
              </a:rPr>
              <a:t>≥8,298万股</a:t>
            </a:r>
          </a:p>
        </p:txBody>
      </p:sp>
      <p:sp>
        <p:nvSpPr>
          <p:cNvPr id="15" name="Rectangle 14"/>
          <p:cNvSpPr/>
          <p:nvPr/>
        </p:nvSpPr>
        <p:spPr>
          <a:xfrm>
            <a:off x="9692639" y="2423160"/>
            <a:ext cx="2011680" cy="105156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802367" y="2514600"/>
            <a:ext cx="1792224" cy="274320"/>
          </a:xfrm>
          <a:prstGeom prst="rect">
            <a:avLst/>
          </a:prstGeom>
          <a:noFill/>
        </p:spPr>
        <p:txBody>
          <a:bodyPr wrap="square">
            <a:spAutoFit/>
          </a:bodyPr>
          <a:lstStyle/>
          <a:p>
            <a:pPr algn="l"/>
            <a:r>
              <a:rPr sz="1100" b="0" i="0">
                <a:solidFill>
                  <a:srgbClr val="8899BB"/>
                </a:solidFill>
                <a:latin typeface="微软雅黑"/>
              </a:rPr>
              <a:t>发行后股本</a:t>
            </a:r>
          </a:p>
        </p:txBody>
      </p:sp>
      <p:sp>
        <p:nvSpPr>
          <p:cNvPr id="17" name="TextBox 16"/>
          <p:cNvSpPr txBox="1"/>
          <p:nvPr/>
        </p:nvSpPr>
        <p:spPr>
          <a:xfrm>
            <a:off x="9802367" y="2770632"/>
            <a:ext cx="1792224" cy="548640"/>
          </a:xfrm>
          <a:prstGeom prst="rect">
            <a:avLst/>
          </a:prstGeom>
          <a:noFill/>
        </p:spPr>
        <p:txBody>
          <a:bodyPr wrap="square">
            <a:spAutoFit/>
          </a:bodyPr>
          <a:lstStyle/>
          <a:p>
            <a:pPr algn="l"/>
            <a:r>
              <a:rPr sz="1600" b="1" i="0">
                <a:solidFill>
                  <a:srgbClr val="FFFFFF"/>
                </a:solidFill>
                <a:latin typeface="微软雅黑"/>
              </a:rPr>
              <a:t>≥46,098万股</a:t>
            </a:r>
          </a:p>
        </p:txBody>
      </p:sp>
      <p:sp>
        <p:nvSpPr>
          <p:cNvPr id="18" name="Rectangle 17"/>
          <p:cNvSpPr/>
          <p:nvPr/>
        </p:nvSpPr>
        <p:spPr>
          <a:xfrm>
            <a:off x="7498079" y="3657600"/>
            <a:ext cx="2011680" cy="105156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7607807" y="3749040"/>
            <a:ext cx="1792224" cy="274320"/>
          </a:xfrm>
          <a:prstGeom prst="rect">
            <a:avLst/>
          </a:prstGeom>
          <a:noFill/>
        </p:spPr>
        <p:txBody>
          <a:bodyPr wrap="square">
            <a:spAutoFit/>
          </a:bodyPr>
          <a:lstStyle/>
          <a:p>
            <a:pPr algn="l"/>
            <a:r>
              <a:rPr sz="1100" b="0" i="0">
                <a:solidFill>
                  <a:srgbClr val="8899BB"/>
                </a:solidFill>
                <a:latin typeface="微软雅黑"/>
              </a:rPr>
              <a:t>拟上市板</a:t>
            </a:r>
          </a:p>
        </p:txBody>
      </p:sp>
      <p:sp>
        <p:nvSpPr>
          <p:cNvPr id="20" name="TextBox 19"/>
          <p:cNvSpPr txBox="1"/>
          <p:nvPr/>
        </p:nvSpPr>
        <p:spPr>
          <a:xfrm>
            <a:off x="7607807" y="4005072"/>
            <a:ext cx="1792224" cy="548640"/>
          </a:xfrm>
          <a:prstGeom prst="rect">
            <a:avLst/>
          </a:prstGeom>
          <a:noFill/>
        </p:spPr>
        <p:txBody>
          <a:bodyPr wrap="square">
            <a:spAutoFit/>
          </a:bodyPr>
          <a:lstStyle/>
          <a:p>
            <a:pPr algn="l"/>
            <a:r>
              <a:rPr sz="1600" b="1" i="0">
                <a:solidFill>
                  <a:srgbClr val="FFFFFF"/>
                </a:solidFill>
                <a:latin typeface="微软雅黑"/>
              </a:rPr>
              <a:t>科创板</a:t>
            </a:r>
          </a:p>
        </p:txBody>
      </p:sp>
      <p:sp>
        <p:nvSpPr>
          <p:cNvPr id="21" name="Rectangle 20"/>
          <p:cNvSpPr/>
          <p:nvPr/>
        </p:nvSpPr>
        <p:spPr>
          <a:xfrm>
            <a:off x="9692639" y="3657600"/>
            <a:ext cx="2011680" cy="105156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802367" y="3749040"/>
            <a:ext cx="1792224" cy="274320"/>
          </a:xfrm>
          <a:prstGeom prst="rect">
            <a:avLst/>
          </a:prstGeom>
          <a:noFill/>
        </p:spPr>
        <p:txBody>
          <a:bodyPr wrap="square">
            <a:spAutoFit/>
          </a:bodyPr>
          <a:lstStyle/>
          <a:p>
            <a:pPr algn="l"/>
            <a:r>
              <a:rPr sz="1100" b="0" i="0">
                <a:solidFill>
                  <a:srgbClr val="8899BB"/>
                </a:solidFill>
                <a:latin typeface="微软雅黑"/>
              </a:rPr>
              <a:t>审计机构</a:t>
            </a:r>
          </a:p>
        </p:txBody>
      </p:sp>
      <p:sp>
        <p:nvSpPr>
          <p:cNvPr id="23" name="TextBox 22"/>
          <p:cNvSpPr txBox="1"/>
          <p:nvPr/>
        </p:nvSpPr>
        <p:spPr>
          <a:xfrm>
            <a:off x="9802367" y="4005072"/>
            <a:ext cx="1792224" cy="548640"/>
          </a:xfrm>
          <a:prstGeom prst="rect">
            <a:avLst/>
          </a:prstGeom>
          <a:noFill/>
        </p:spPr>
        <p:txBody>
          <a:bodyPr wrap="square">
            <a:spAutoFit/>
          </a:bodyPr>
          <a:lstStyle/>
          <a:p>
            <a:pPr algn="l"/>
            <a:r>
              <a:rPr sz="1600" b="1" i="0">
                <a:solidFill>
                  <a:srgbClr val="FFFFFF"/>
                </a:solidFill>
                <a:latin typeface="微软雅黑"/>
              </a:rPr>
              <a:t>天健会计师</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B142A"/>
        </a:solidFill>
        <a:effectLst/>
      </p:bgPr>
    </p:bg>
    <p:spTree>
      <p:nvGrpSpPr>
        <p:cNvPr id="1" name=""/>
        <p:cNvGrpSpPr/>
        <p:nvPr/>
      </p:nvGrpSpPr>
      <p:grpSpPr/>
      <p:sp>
        <p:nvSpPr>
          <p:cNvPr id="2" name="Rectangle 1"/>
          <p:cNvSpPr/>
          <p:nvPr/>
        </p:nvSpPr>
        <p:spPr>
          <a:xfrm>
            <a:off x="0" y="0"/>
            <a:ext cx="12188952" cy="100584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01168"/>
            <a:ext cx="7315200" cy="640080"/>
          </a:xfrm>
          <a:prstGeom prst="rect">
            <a:avLst/>
          </a:prstGeom>
          <a:noFill/>
        </p:spPr>
        <p:txBody>
          <a:bodyPr wrap="square">
            <a:spAutoFit/>
          </a:bodyPr>
          <a:lstStyle/>
          <a:p>
            <a:pPr algn="l"/>
            <a:r>
              <a:rPr sz="2800" b="1" i="0">
                <a:solidFill>
                  <a:srgbClr val="FFFFFF"/>
                </a:solidFill>
                <a:latin typeface="微软雅黑"/>
              </a:rPr>
              <a:t>核心财务数据（2023–2025）</a:t>
            </a:r>
          </a:p>
        </p:txBody>
      </p:sp>
      <p:sp>
        <p:nvSpPr>
          <p:cNvPr id="4" name="Rectangle 3"/>
          <p:cNvSpPr/>
          <p:nvPr/>
        </p:nvSpPr>
        <p:spPr>
          <a:xfrm>
            <a:off x="548640" y="896112"/>
            <a:ext cx="11640312"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457200" y="1097280"/>
            <a:ext cx="2743200" cy="14173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66928" y="1143000"/>
            <a:ext cx="2560320" cy="365760"/>
          </a:xfrm>
          <a:prstGeom prst="rect">
            <a:avLst/>
          </a:prstGeom>
          <a:noFill/>
        </p:spPr>
        <p:txBody>
          <a:bodyPr wrap="square">
            <a:spAutoFit/>
          </a:bodyPr>
          <a:lstStyle/>
          <a:p>
            <a:pPr algn="l"/>
            <a:r>
              <a:rPr sz="1200" b="0" i="0">
                <a:solidFill>
                  <a:srgbClr val="8899BB"/>
                </a:solidFill>
                <a:latin typeface="微软雅黑"/>
              </a:rPr>
              <a:t>营收
(2025)</a:t>
            </a:r>
          </a:p>
        </p:txBody>
      </p:sp>
      <p:sp>
        <p:nvSpPr>
          <p:cNvPr id="7" name="TextBox 6"/>
          <p:cNvSpPr txBox="1"/>
          <p:nvPr/>
        </p:nvSpPr>
        <p:spPr>
          <a:xfrm>
            <a:off x="566928" y="1463040"/>
            <a:ext cx="2560320" cy="548640"/>
          </a:xfrm>
          <a:prstGeom prst="rect">
            <a:avLst/>
          </a:prstGeom>
          <a:noFill/>
        </p:spPr>
        <p:txBody>
          <a:bodyPr wrap="square">
            <a:spAutoFit/>
          </a:bodyPr>
          <a:lstStyle/>
          <a:p>
            <a:pPr algn="l"/>
            <a:r>
              <a:rPr sz="2200" b="1" i="0">
                <a:solidFill>
                  <a:srgbClr val="00D4FF"/>
                </a:solidFill>
                <a:latin typeface="微软雅黑"/>
              </a:rPr>
              <a:t>3.37亿元</a:t>
            </a:r>
          </a:p>
        </p:txBody>
      </p:sp>
      <p:sp>
        <p:nvSpPr>
          <p:cNvPr id="8" name="TextBox 7"/>
          <p:cNvSpPr txBox="1"/>
          <p:nvPr/>
        </p:nvSpPr>
        <p:spPr>
          <a:xfrm>
            <a:off x="566928" y="1920240"/>
            <a:ext cx="2560320" cy="365760"/>
          </a:xfrm>
          <a:prstGeom prst="rect">
            <a:avLst/>
          </a:prstGeom>
          <a:noFill/>
        </p:spPr>
        <p:txBody>
          <a:bodyPr wrap="square">
            <a:spAutoFit/>
          </a:bodyPr>
          <a:lstStyle/>
          <a:p>
            <a:pPr algn="l"/>
            <a:r>
              <a:rPr sz="1100" b="0" i="0">
                <a:solidFill>
                  <a:srgbClr val="8899BB"/>
                </a:solidFill>
                <a:latin typeface="微软雅黑"/>
              </a:rPr>
              <a:t>↑226.2% YoY</a:t>
            </a:r>
          </a:p>
        </p:txBody>
      </p:sp>
      <p:sp>
        <p:nvSpPr>
          <p:cNvPr id="9" name="Rectangle 8"/>
          <p:cNvSpPr/>
          <p:nvPr/>
        </p:nvSpPr>
        <p:spPr>
          <a:xfrm>
            <a:off x="3364992" y="1097280"/>
            <a:ext cx="2743200" cy="14173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474720" y="1143000"/>
            <a:ext cx="2560320" cy="365760"/>
          </a:xfrm>
          <a:prstGeom prst="rect">
            <a:avLst/>
          </a:prstGeom>
          <a:noFill/>
        </p:spPr>
        <p:txBody>
          <a:bodyPr wrap="square">
            <a:spAutoFit/>
          </a:bodyPr>
          <a:lstStyle/>
          <a:p>
            <a:pPr algn="l"/>
            <a:r>
              <a:rPr sz="1200" b="0" i="0">
                <a:solidFill>
                  <a:srgbClr val="8899BB"/>
                </a:solidFill>
                <a:latin typeface="微软雅黑"/>
              </a:rPr>
              <a:t>三年CAGR</a:t>
            </a:r>
          </a:p>
        </p:txBody>
      </p:sp>
      <p:sp>
        <p:nvSpPr>
          <p:cNvPr id="11" name="TextBox 10"/>
          <p:cNvSpPr txBox="1"/>
          <p:nvPr/>
        </p:nvSpPr>
        <p:spPr>
          <a:xfrm>
            <a:off x="3474720" y="1463040"/>
            <a:ext cx="2560320" cy="548640"/>
          </a:xfrm>
          <a:prstGeom prst="rect">
            <a:avLst/>
          </a:prstGeom>
          <a:noFill/>
        </p:spPr>
        <p:txBody>
          <a:bodyPr wrap="square">
            <a:spAutoFit/>
          </a:bodyPr>
          <a:lstStyle/>
          <a:p>
            <a:pPr algn="l"/>
            <a:r>
              <a:rPr sz="2200" b="1" i="0">
                <a:solidFill>
                  <a:srgbClr val="FFA000"/>
                </a:solidFill>
                <a:latin typeface="微软雅黑"/>
              </a:rPr>
              <a:t>159.51%</a:t>
            </a:r>
          </a:p>
        </p:txBody>
      </p:sp>
      <p:sp>
        <p:nvSpPr>
          <p:cNvPr id="12" name="TextBox 11"/>
          <p:cNvSpPr txBox="1"/>
          <p:nvPr/>
        </p:nvSpPr>
        <p:spPr>
          <a:xfrm>
            <a:off x="3474720" y="1920240"/>
            <a:ext cx="2560320" cy="365760"/>
          </a:xfrm>
          <a:prstGeom prst="rect">
            <a:avLst/>
          </a:prstGeom>
          <a:noFill/>
        </p:spPr>
        <p:txBody>
          <a:bodyPr wrap="square">
            <a:spAutoFit/>
          </a:bodyPr>
          <a:lstStyle/>
          <a:p>
            <a:pPr algn="l"/>
            <a:r>
              <a:rPr sz="1100" b="0" i="0">
                <a:solidFill>
                  <a:srgbClr val="8899BB"/>
                </a:solidFill>
                <a:latin typeface="微软雅黑"/>
              </a:rPr>
              <a:t>远超同行</a:t>
            </a:r>
          </a:p>
        </p:txBody>
      </p:sp>
      <p:sp>
        <p:nvSpPr>
          <p:cNvPr id="13" name="Rectangle 12"/>
          <p:cNvSpPr/>
          <p:nvPr/>
        </p:nvSpPr>
        <p:spPr>
          <a:xfrm>
            <a:off x="6272784" y="1097280"/>
            <a:ext cx="2743200" cy="14173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382512" y="1143000"/>
            <a:ext cx="2560320" cy="365760"/>
          </a:xfrm>
          <a:prstGeom prst="rect">
            <a:avLst/>
          </a:prstGeom>
          <a:noFill/>
        </p:spPr>
        <p:txBody>
          <a:bodyPr wrap="square">
            <a:spAutoFit/>
          </a:bodyPr>
          <a:lstStyle/>
          <a:p>
            <a:pPr algn="l"/>
            <a:r>
              <a:rPr sz="1200" b="0" i="0">
                <a:solidFill>
                  <a:srgbClr val="8899BB"/>
                </a:solidFill>
                <a:latin typeface="微软雅黑"/>
              </a:rPr>
              <a:t>净利润(2025)</a:t>
            </a:r>
          </a:p>
        </p:txBody>
      </p:sp>
      <p:sp>
        <p:nvSpPr>
          <p:cNvPr id="15" name="TextBox 14"/>
          <p:cNvSpPr txBox="1"/>
          <p:nvPr/>
        </p:nvSpPr>
        <p:spPr>
          <a:xfrm>
            <a:off x="6382512" y="1463040"/>
            <a:ext cx="2560320" cy="548640"/>
          </a:xfrm>
          <a:prstGeom prst="rect">
            <a:avLst/>
          </a:prstGeom>
          <a:noFill/>
        </p:spPr>
        <p:txBody>
          <a:bodyPr wrap="square">
            <a:spAutoFit/>
          </a:bodyPr>
          <a:lstStyle/>
          <a:p>
            <a:pPr algn="l"/>
            <a:r>
              <a:rPr sz="2200" b="1" i="0">
                <a:solidFill>
                  <a:srgbClr val="00E596"/>
                </a:solidFill>
                <a:latin typeface="微软雅黑"/>
              </a:rPr>
              <a:t>扭亏为盈</a:t>
            </a:r>
          </a:p>
        </p:txBody>
      </p:sp>
      <p:sp>
        <p:nvSpPr>
          <p:cNvPr id="16" name="TextBox 15"/>
          <p:cNvSpPr txBox="1"/>
          <p:nvPr/>
        </p:nvSpPr>
        <p:spPr>
          <a:xfrm>
            <a:off x="6382512" y="1920240"/>
            <a:ext cx="2560320" cy="365760"/>
          </a:xfrm>
          <a:prstGeom prst="rect">
            <a:avLst/>
          </a:prstGeom>
          <a:noFill/>
        </p:spPr>
        <p:txBody>
          <a:bodyPr wrap="square">
            <a:spAutoFit/>
          </a:bodyPr>
          <a:lstStyle/>
          <a:p>
            <a:pPr algn="l"/>
            <a:r>
              <a:rPr sz="1100" b="0" i="0">
                <a:solidFill>
                  <a:srgbClr val="8899BB"/>
                </a:solidFill>
                <a:latin typeface="微软雅黑"/>
              </a:rPr>
              <a:t>+2,868万元</a:t>
            </a:r>
          </a:p>
        </p:txBody>
      </p:sp>
      <p:sp>
        <p:nvSpPr>
          <p:cNvPr id="17" name="Rectangle 16"/>
          <p:cNvSpPr/>
          <p:nvPr/>
        </p:nvSpPr>
        <p:spPr>
          <a:xfrm>
            <a:off x="9180576" y="1097280"/>
            <a:ext cx="2743200" cy="14173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9290304" y="1143000"/>
            <a:ext cx="2560320" cy="365760"/>
          </a:xfrm>
          <a:prstGeom prst="rect">
            <a:avLst/>
          </a:prstGeom>
          <a:noFill/>
        </p:spPr>
        <p:txBody>
          <a:bodyPr wrap="square">
            <a:spAutoFit/>
          </a:bodyPr>
          <a:lstStyle/>
          <a:p>
            <a:pPr algn="l"/>
            <a:r>
              <a:rPr sz="1200" b="0" i="0">
                <a:solidFill>
                  <a:srgbClr val="8899BB"/>
                </a:solidFill>
                <a:latin typeface="微软雅黑"/>
              </a:rPr>
              <a:t>毛利率(2025)</a:t>
            </a:r>
          </a:p>
        </p:txBody>
      </p:sp>
      <p:sp>
        <p:nvSpPr>
          <p:cNvPr id="19" name="TextBox 18"/>
          <p:cNvSpPr txBox="1"/>
          <p:nvPr/>
        </p:nvSpPr>
        <p:spPr>
          <a:xfrm>
            <a:off x="9290304" y="1463040"/>
            <a:ext cx="2560320" cy="548640"/>
          </a:xfrm>
          <a:prstGeom prst="rect">
            <a:avLst/>
          </a:prstGeom>
          <a:noFill/>
        </p:spPr>
        <p:txBody>
          <a:bodyPr wrap="square">
            <a:spAutoFit/>
          </a:bodyPr>
          <a:lstStyle/>
          <a:p>
            <a:pPr algn="l"/>
            <a:r>
              <a:rPr sz="2200" b="1" i="0">
                <a:solidFill>
                  <a:srgbClr val="00E596"/>
                </a:solidFill>
                <a:latin typeface="微软雅黑"/>
              </a:rPr>
              <a:t>52.83%</a:t>
            </a:r>
          </a:p>
        </p:txBody>
      </p:sp>
      <p:sp>
        <p:nvSpPr>
          <p:cNvPr id="20" name="TextBox 19"/>
          <p:cNvSpPr txBox="1"/>
          <p:nvPr/>
        </p:nvSpPr>
        <p:spPr>
          <a:xfrm>
            <a:off x="9290304" y="1920240"/>
            <a:ext cx="2560320" cy="365760"/>
          </a:xfrm>
          <a:prstGeom prst="rect">
            <a:avLst/>
          </a:prstGeom>
          <a:noFill/>
        </p:spPr>
        <p:txBody>
          <a:bodyPr wrap="square">
            <a:spAutoFit/>
          </a:bodyPr>
          <a:lstStyle/>
          <a:p>
            <a:pPr algn="l"/>
            <a:r>
              <a:rPr sz="1100" b="0" i="0">
                <a:solidFill>
                  <a:srgbClr val="8899BB"/>
                </a:solidFill>
                <a:latin typeface="微软雅黑"/>
              </a:rPr>
              <a:t>行业领先</a:t>
            </a:r>
          </a:p>
        </p:txBody>
      </p:sp>
      <p:sp>
        <p:nvSpPr>
          <p:cNvPr id="21" name="Rectangle 20"/>
          <p:cNvSpPr/>
          <p:nvPr/>
        </p:nvSpPr>
        <p:spPr>
          <a:xfrm>
            <a:off x="502920" y="2743200"/>
            <a:ext cx="215798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76072" y="2834640"/>
            <a:ext cx="2048256" cy="384048"/>
          </a:xfrm>
          <a:prstGeom prst="rect">
            <a:avLst/>
          </a:prstGeom>
          <a:noFill/>
        </p:spPr>
        <p:txBody>
          <a:bodyPr wrap="square">
            <a:spAutoFit/>
          </a:bodyPr>
          <a:lstStyle/>
          <a:p>
            <a:pPr algn="l"/>
            <a:r>
              <a:rPr sz="1300" b="1" i="0">
                <a:solidFill>
                  <a:srgbClr val="00D4FF"/>
                </a:solidFill>
                <a:latin typeface="微软雅黑"/>
              </a:rPr>
              <a:t>指标</a:t>
            </a:r>
          </a:p>
        </p:txBody>
      </p:sp>
      <p:sp>
        <p:nvSpPr>
          <p:cNvPr id="23" name="Rectangle 22"/>
          <p:cNvSpPr/>
          <p:nvPr/>
        </p:nvSpPr>
        <p:spPr>
          <a:xfrm>
            <a:off x="2743200" y="2743200"/>
            <a:ext cx="1792224" cy="475488"/>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2816352" y="2834640"/>
            <a:ext cx="1682496" cy="384048"/>
          </a:xfrm>
          <a:prstGeom prst="rect">
            <a:avLst/>
          </a:prstGeom>
          <a:noFill/>
        </p:spPr>
        <p:txBody>
          <a:bodyPr wrap="square">
            <a:spAutoFit/>
          </a:bodyPr>
          <a:lstStyle/>
          <a:p>
            <a:pPr algn="l"/>
            <a:r>
              <a:rPr sz="1300" b="1" i="0">
                <a:solidFill>
                  <a:srgbClr val="0B142A"/>
                </a:solidFill>
                <a:latin typeface="微软雅黑"/>
              </a:rPr>
              <a:t>2023年度</a:t>
            </a:r>
          </a:p>
        </p:txBody>
      </p:sp>
      <p:sp>
        <p:nvSpPr>
          <p:cNvPr id="25" name="Rectangle 24"/>
          <p:cNvSpPr/>
          <p:nvPr/>
        </p:nvSpPr>
        <p:spPr>
          <a:xfrm>
            <a:off x="4617720" y="2743200"/>
            <a:ext cx="1792224" cy="475488"/>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4690872" y="2834640"/>
            <a:ext cx="1682496" cy="384048"/>
          </a:xfrm>
          <a:prstGeom prst="rect">
            <a:avLst/>
          </a:prstGeom>
          <a:noFill/>
        </p:spPr>
        <p:txBody>
          <a:bodyPr wrap="square">
            <a:spAutoFit/>
          </a:bodyPr>
          <a:lstStyle/>
          <a:p>
            <a:pPr algn="l"/>
            <a:r>
              <a:rPr sz="1300" b="1" i="0">
                <a:solidFill>
                  <a:srgbClr val="0B142A"/>
                </a:solidFill>
                <a:latin typeface="微软雅黑"/>
              </a:rPr>
              <a:t>2024年度</a:t>
            </a:r>
          </a:p>
        </p:txBody>
      </p:sp>
      <p:sp>
        <p:nvSpPr>
          <p:cNvPr id="27" name="Rectangle 26"/>
          <p:cNvSpPr/>
          <p:nvPr/>
        </p:nvSpPr>
        <p:spPr>
          <a:xfrm>
            <a:off x="6492240" y="2743200"/>
            <a:ext cx="1792224" cy="475488"/>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565392" y="2834640"/>
            <a:ext cx="1682496" cy="384048"/>
          </a:xfrm>
          <a:prstGeom prst="rect">
            <a:avLst/>
          </a:prstGeom>
          <a:noFill/>
        </p:spPr>
        <p:txBody>
          <a:bodyPr wrap="square">
            <a:spAutoFit/>
          </a:bodyPr>
          <a:lstStyle/>
          <a:p>
            <a:pPr algn="l"/>
            <a:r>
              <a:rPr sz="1300" b="1" i="0">
                <a:solidFill>
                  <a:srgbClr val="0B142A"/>
                </a:solidFill>
                <a:latin typeface="微软雅黑"/>
              </a:rPr>
              <a:t>2025年度</a:t>
            </a:r>
          </a:p>
        </p:txBody>
      </p:sp>
      <p:sp>
        <p:nvSpPr>
          <p:cNvPr id="29" name="Rectangle 28"/>
          <p:cNvSpPr/>
          <p:nvPr/>
        </p:nvSpPr>
        <p:spPr>
          <a:xfrm>
            <a:off x="502920" y="3218688"/>
            <a:ext cx="215798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76072" y="3310128"/>
            <a:ext cx="2048256" cy="384048"/>
          </a:xfrm>
          <a:prstGeom prst="rect">
            <a:avLst/>
          </a:prstGeom>
          <a:noFill/>
        </p:spPr>
        <p:txBody>
          <a:bodyPr wrap="square">
            <a:spAutoFit/>
          </a:bodyPr>
          <a:lstStyle/>
          <a:p>
            <a:pPr algn="l"/>
            <a:r>
              <a:rPr sz="1300" b="0" i="0">
                <a:solidFill>
                  <a:srgbClr val="CCE8FF"/>
                </a:solidFill>
                <a:latin typeface="微软雅黑"/>
              </a:rPr>
              <a:t>营业收入（万元）</a:t>
            </a:r>
          </a:p>
        </p:txBody>
      </p:sp>
      <p:sp>
        <p:nvSpPr>
          <p:cNvPr id="31" name="Rectangle 30"/>
          <p:cNvSpPr/>
          <p:nvPr/>
        </p:nvSpPr>
        <p:spPr>
          <a:xfrm>
            <a:off x="2743200" y="3218688"/>
            <a:ext cx="179222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2816352" y="3310128"/>
            <a:ext cx="1682496" cy="384048"/>
          </a:xfrm>
          <a:prstGeom prst="rect">
            <a:avLst/>
          </a:prstGeom>
          <a:noFill/>
        </p:spPr>
        <p:txBody>
          <a:bodyPr wrap="square">
            <a:spAutoFit/>
          </a:bodyPr>
          <a:lstStyle/>
          <a:p>
            <a:pPr algn="r"/>
            <a:r>
              <a:rPr sz="1300" b="0" i="0">
                <a:solidFill>
                  <a:srgbClr val="CCE8FF"/>
                </a:solidFill>
                <a:latin typeface="微软雅黑"/>
              </a:rPr>
              <a:t>5,011</a:t>
            </a:r>
          </a:p>
        </p:txBody>
      </p:sp>
      <p:sp>
        <p:nvSpPr>
          <p:cNvPr id="33" name="Rectangle 32"/>
          <p:cNvSpPr/>
          <p:nvPr/>
        </p:nvSpPr>
        <p:spPr>
          <a:xfrm>
            <a:off x="4617720" y="3218688"/>
            <a:ext cx="179222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4690872" y="3310128"/>
            <a:ext cx="1682496" cy="384048"/>
          </a:xfrm>
          <a:prstGeom prst="rect">
            <a:avLst/>
          </a:prstGeom>
          <a:noFill/>
        </p:spPr>
        <p:txBody>
          <a:bodyPr wrap="square">
            <a:spAutoFit/>
          </a:bodyPr>
          <a:lstStyle/>
          <a:p>
            <a:pPr algn="r"/>
            <a:r>
              <a:rPr sz="1300" b="0" i="0">
                <a:solidFill>
                  <a:srgbClr val="CCE8FF"/>
                </a:solidFill>
                <a:latin typeface="微软雅黑"/>
              </a:rPr>
              <a:t>10,320</a:t>
            </a:r>
          </a:p>
        </p:txBody>
      </p:sp>
      <p:sp>
        <p:nvSpPr>
          <p:cNvPr id="35" name="Rectangle 34"/>
          <p:cNvSpPr/>
          <p:nvPr/>
        </p:nvSpPr>
        <p:spPr>
          <a:xfrm>
            <a:off x="6492240" y="3218688"/>
            <a:ext cx="179222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6565392" y="3310128"/>
            <a:ext cx="1682496" cy="384048"/>
          </a:xfrm>
          <a:prstGeom prst="rect">
            <a:avLst/>
          </a:prstGeom>
          <a:noFill/>
        </p:spPr>
        <p:txBody>
          <a:bodyPr wrap="square">
            <a:spAutoFit/>
          </a:bodyPr>
          <a:lstStyle/>
          <a:p>
            <a:pPr algn="r"/>
            <a:r>
              <a:rPr sz="1300" b="0" i="0">
                <a:solidFill>
                  <a:srgbClr val="CCE8FF"/>
                </a:solidFill>
                <a:latin typeface="微软雅黑"/>
              </a:rPr>
              <a:t>33,749</a:t>
            </a:r>
          </a:p>
        </p:txBody>
      </p:sp>
      <p:sp>
        <p:nvSpPr>
          <p:cNvPr id="37" name="Rectangle 36"/>
          <p:cNvSpPr/>
          <p:nvPr/>
        </p:nvSpPr>
        <p:spPr>
          <a:xfrm>
            <a:off x="502920" y="3694176"/>
            <a:ext cx="215798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576072" y="3785616"/>
            <a:ext cx="2048256" cy="384048"/>
          </a:xfrm>
          <a:prstGeom prst="rect">
            <a:avLst/>
          </a:prstGeom>
          <a:noFill/>
        </p:spPr>
        <p:txBody>
          <a:bodyPr wrap="square">
            <a:spAutoFit/>
          </a:bodyPr>
          <a:lstStyle/>
          <a:p>
            <a:pPr algn="l"/>
            <a:r>
              <a:rPr sz="1300" b="0" i="0">
                <a:solidFill>
                  <a:srgbClr val="CCE8FF"/>
                </a:solidFill>
                <a:latin typeface="微软雅黑"/>
              </a:rPr>
              <a:t>净利润（万元）</a:t>
            </a:r>
          </a:p>
        </p:txBody>
      </p:sp>
      <p:sp>
        <p:nvSpPr>
          <p:cNvPr id="39" name="Rectangle 38"/>
          <p:cNvSpPr/>
          <p:nvPr/>
        </p:nvSpPr>
        <p:spPr>
          <a:xfrm>
            <a:off x="2743200" y="3694176"/>
            <a:ext cx="179222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2816352" y="3785616"/>
            <a:ext cx="1682496" cy="384048"/>
          </a:xfrm>
          <a:prstGeom prst="rect">
            <a:avLst/>
          </a:prstGeom>
          <a:noFill/>
        </p:spPr>
        <p:txBody>
          <a:bodyPr wrap="square">
            <a:spAutoFit/>
          </a:bodyPr>
          <a:lstStyle/>
          <a:p>
            <a:pPr algn="r"/>
            <a:r>
              <a:rPr sz="1300" b="0" i="0">
                <a:solidFill>
                  <a:srgbClr val="FF5555"/>
                </a:solidFill>
                <a:latin typeface="微软雅黑"/>
              </a:rPr>
              <a:t>-2,585</a:t>
            </a:r>
          </a:p>
        </p:txBody>
      </p:sp>
      <p:sp>
        <p:nvSpPr>
          <p:cNvPr id="41" name="Rectangle 40"/>
          <p:cNvSpPr/>
          <p:nvPr/>
        </p:nvSpPr>
        <p:spPr>
          <a:xfrm>
            <a:off x="4617720" y="3694176"/>
            <a:ext cx="179222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4690872" y="3785616"/>
            <a:ext cx="1682496" cy="384048"/>
          </a:xfrm>
          <a:prstGeom prst="rect">
            <a:avLst/>
          </a:prstGeom>
          <a:noFill/>
        </p:spPr>
        <p:txBody>
          <a:bodyPr wrap="square">
            <a:spAutoFit/>
          </a:bodyPr>
          <a:lstStyle/>
          <a:p>
            <a:pPr algn="r"/>
            <a:r>
              <a:rPr sz="1300" b="0" i="0">
                <a:solidFill>
                  <a:srgbClr val="FF5555"/>
                </a:solidFill>
                <a:latin typeface="微软雅黑"/>
              </a:rPr>
              <a:t>-1,329</a:t>
            </a:r>
          </a:p>
        </p:txBody>
      </p:sp>
      <p:sp>
        <p:nvSpPr>
          <p:cNvPr id="43" name="Rectangle 42"/>
          <p:cNvSpPr/>
          <p:nvPr/>
        </p:nvSpPr>
        <p:spPr>
          <a:xfrm>
            <a:off x="6492240" y="3694176"/>
            <a:ext cx="179222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6565392" y="3785616"/>
            <a:ext cx="1682496" cy="384048"/>
          </a:xfrm>
          <a:prstGeom prst="rect">
            <a:avLst/>
          </a:prstGeom>
          <a:noFill/>
        </p:spPr>
        <p:txBody>
          <a:bodyPr wrap="square">
            <a:spAutoFit/>
          </a:bodyPr>
          <a:lstStyle/>
          <a:p>
            <a:pPr algn="r"/>
            <a:r>
              <a:rPr sz="1300" b="0" i="0">
                <a:solidFill>
                  <a:srgbClr val="00E596"/>
                </a:solidFill>
                <a:latin typeface="微软雅黑"/>
              </a:rPr>
              <a:t>+2,868</a:t>
            </a:r>
          </a:p>
        </p:txBody>
      </p:sp>
      <p:sp>
        <p:nvSpPr>
          <p:cNvPr id="45" name="Rectangle 44"/>
          <p:cNvSpPr/>
          <p:nvPr/>
        </p:nvSpPr>
        <p:spPr>
          <a:xfrm>
            <a:off x="502920" y="4169664"/>
            <a:ext cx="215798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576072" y="4261104"/>
            <a:ext cx="2048256" cy="384048"/>
          </a:xfrm>
          <a:prstGeom prst="rect">
            <a:avLst/>
          </a:prstGeom>
          <a:noFill/>
        </p:spPr>
        <p:txBody>
          <a:bodyPr wrap="square">
            <a:spAutoFit/>
          </a:bodyPr>
          <a:lstStyle/>
          <a:p>
            <a:pPr algn="l"/>
            <a:r>
              <a:rPr sz="1300" b="0" i="0">
                <a:solidFill>
                  <a:srgbClr val="CCE8FF"/>
                </a:solidFill>
                <a:latin typeface="微软雅黑"/>
              </a:rPr>
              <a:t>毛利率</a:t>
            </a:r>
          </a:p>
        </p:txBody>
      </p:sp>
      <p:sp>
        <p:nvSpPr>
          <p:cNvPr id="47" name="Rectangle 46"/>
          <p:cNvSpPr/>
          <p:nvPr/>
        </p:nvSpPr>
        <p:spPr>
          <a:xfrm>
            <a:off x="2743200" y="4169664"/>
            <a:ext cx="179222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2816352" y="4261104"/>
            <a:ext cx="1682496" cy="384048"/>
          </a:xfrm>
          <a:prstGeom prst="rect">
            <a:avLst/>
          </a:prstGeom>
          <a:noFill/>
        </p:spPr>
        <p:txBody>
          <a:bodyPr wrap="square">
            <a:spAutoFit/>
          </a:bodyPr>
          <a:lstStyle/>
          <a:p>
            <a:pPr algn="r"/>
            <a:r>
              <a:rPr sz="1300" b="0" i="0">
                <a:solidFill>
                  <a:srgbClr val="00E596"/>
                </a:solidFill>
                <a:latin typeface="微软雅黑"/>
              </a:rPr>
              <a:t>33.48%</a:t>
            </a:r>
          </a:p>
        </p:txBody>
      </p:sp>
      <p:sp>
        <p:nvSpPr>
          <p:cNvPr id="49" name="Rectangle 48"/>
          <p:cNvSpPr/>
          <p:nvPr/>
        </p:nvSpPr>
        <p:spPr>
          <a:xfrm>
            <a:off x="4617720" y="4169664"/>
            <a:ext cx="179222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4690872" y="4261104"/>
            <a:ext cx="1682496" cy="384048"/>
          </a:xfrm>
          <a:prstGeom prst="rect">
            <a:avLst/>
          </a:prstGeom>
          <a:noFill/>
        </p:spPr>
        <p:txBody>
          <a:bodyPr wrap="square">
            <a:spAutoFit/>
          </a:bodyPr>
          <a:lstStyle/>
          <a:p>
            <a:pPr algn="r"/>
            <a:r>
              <a:rPr sz="1300" b="0" i="0">
                <a:solidFill>
                  <a:srgbClr val="00E596"/>
                </a:solidFill>
                <a:latin typeface="微软雅黑"/>
              </a:rPr>
              <a:t>38.76%</a:t>
            </a:r>
          </a:p>
        </p:txBody>
      </p:sp>
      <p:sp>
        <p:nvSpPr>
          <p:cNvPr id="51" name="Rectangle 50"/>
          <p:cNvSpPr/>
          <p:nvPr/>
        </p:nvSpPr>
        <p:spPr>
          <a:xfrm>
            <a:off x="6492240" y="4169664"/>
            <a:ext cx="179222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6565392" y="4261104"/>
            <a:ext cx="1682496" cy="384048"/>
          </a:xfrm>
          <a:prstGeom prst="rect">
            <a:avLst/>
          </a:prstGeom>
          <a:noFill/>
        </p:spPr>
        <p:txBody>
          <a:bodyPr wrap="square">
            <a:spAutoFit/>
          </a:bodyPr>
          <a:lstStyle/>
          <a:p>
            <a:pPr algn="r"/>
            <a:r>
              <a:rPr sz="1300" b="0" i="0">
                <a:solidFill>
                  <a:srgbClr val="00E596"/>
                </a:solidFill>
                <a:latin typeface="微软雅黑"/>
              </a:rPr>
              <a:t>52.83%</a:t>
            </a:r>
          </a:p>
        </p:txBody>
      </p:sp>
      <p:sp>
        <p:nvSpPr>
          <p:cNvPr id="53" name="Rectangle 52"/>
          <p:cNvSpPr/>
          <p:nvPr/>
        </p:nvSpPr>
        <p:spPr>
          <a:xfrm>
            <a:off x="502920" y="4645152"/>
            <a:ext cx="215798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TextBox 53"/>
          <p:cNvSpPr txBox="1"/>
          <p:nvPr/>
        </p:nvSpPr>
        <p:spPr>
          <a:xfrm>
            <a:off x="576072" y="4736592"/>
            <a:ext cx="2048256" cy="384048"/>
          </a:xfrm>
          <a:prstGeom prst="rect">
            <a:avLst/>
          </a:prstGeom>
          <a:noFill/>
        </p:spPr>
        <p:txBody>
          <a:bodyPr wrap="square">
            <a:spAutoFit/>
          </a:bodyPr>
          <a:lstStyle/>
          <a:p>
            <a:pPr algn="l"/>
            <a:r>
              <a:rPr sz="1300" b="0" i="0">
                <a:solidFill>
                  <a:srgbClr val="CCE8FF"/>
                </a:solidFill>
                <a:latin typeface="微软雅黑"/>
              </a:rPr>
              <a:t>研发投入（万元）</a:t>
            </a:r>
          </a:p>
        </p:txBody>
      </p:sp>
      <p:sp>
        <p:nvSpPr>
          <p:cNvPr id="55" name="Rectangle 54"/>
          <p:cNvSpPr/>
          <p:nvPr/>
        </p:nvSpPr>
        <p:spPr>
          <a:xfrm>
            <a:off x="2743200" y="4645152"/>
            <a:ext cx="179222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6" name="TextBox 55"/>
          <p:cNvSpPr txBox="1"/>
          <p:nvPr/>
        </p:nvSpPr>
        <p:spPr>
          <a:xfrm>
            <a:off x="2816352" y="4736592"/>
            <a:ext cx="1682496" cy="384048"/>
          </a:xfrm>
          <a:prstGeom prst="rect">
            <a:avLst/>
          </a:prstGeom>
          <a:noFill/>
        </p:spPr>
        <p:txBody>
          <a:bodyPr wrap="square">
            <a:spAutoFit/>
          </a:bodyPr>
          <a:lstStyle/>
          <a:p>
            <a:pPr algn="r"/>
            <a:r>
              <a:rPr sz="1300" b="0" i="0">
                <a:solidFill>
                  <a:srgbClr val="CCE8FF"/>
                </a:solidFill>
                <a:latin typeface="微软雅黑"/>
              </a:rPr>
              <a:t>3,218</a:t>
            </a:r>
          </a:p>
        </p:txBody>
      </p:sp>
      <p:sp>
        <p:nvSpPr>
          <p:cNvPr id="57" name="Rectangle 56"/>
          <p:cNvSpPr/>
          <p:nvPr/>
        </p:nvSpPr>
        <p:spPr>
          <a:xfrm>
            <a:off x="4617720" y="4645152"/>
            <a:ext cx="179222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8" name="TextBox 57"/>
          <p:cNvSpPr txBox="1"/>
          <p:nvPr/>
        </p:nvSpPr>
        <p:spPr>
          <a:xfrm>
            <a:off x="4690872" y="4736592"/>
            <a:ext cx="1682496" cy="384048"/>
          </a:xfrm>
          <a:prstGeom prst="rect">
            <a:avLst/>
          </a:prstGeom>
          <a:noFill/>
        </p:spPr>
        <p:txBody>
          <a:bodyPr wrap="square">
            <a:spAutoFit/>
          </a:bodyPr>
          <a:lstStyle/>
          <a:p>
            <a:pPr algn="r"/>
            <a:r>
              <a:rPr sz="1300" b="0" i="0">
                <a:solidFill>
                  <a:srgbClr val="CCE8FF"/>
                </a:solidFill>
                <a:latin typeface="微软雅黑"/>
              </a:rPr>
              <a:t>3,821</a:t>
            </a:r>
          </a:p>
        </p:txBody>
      </p:sp>
      <p:sp>
        <p:nvSpPr>
          <p:cNvPr id="59" name="Rectangle 58"/>
          <p:cNvSpPr/>
          <p:nvPr/>
        </p:nvSpPr>
        <p:spPr>
          <a:xfrm>
            <a:off x="6492240" y="4645152"/>
            <a:ext cx="179222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0" name="TextBox 59"/>
          <p:cNvSpPr txBox="1"/>
          <p:nvPr/>
        </p:nvSpPr>
        <p:spPr>
          <a:xfrm>
            <a:off x="6565392" y="4736592"/>
            <a:ext cx="1682496" cy="384048"/>
          </a:xfrm>
          <a:prstGeom prst="rect">
            <a:avLst/>
          </a:prstGeom>
          <a:noFill/>
        </p:spPr>
        <p:txBody>
          <a:bodyPr wrap="square">
            <a:spAutoFit/>
          </a:bodyPr>
          <a:lstStyle/>
          <a:p>
            <a:pPr algn="r"/>
            <a:r>
              <a:rPr sz="1300" b="0" i="0">
                <a:solidFill>
                  <a:srgbClr val="CCE8FF"/>
                </a:solidFill>
                <a:latin typeface="微软雅黑"/>
              </a:rPr>
              <a:t>8,430</a:t>
            </a:r>
          </a:p>
        </p:txBody>
      </p:sp>
      <p:sp>
        <p:nvSpPr>
          <p:cNvPr id="61" name="Rectangle 60"/>
          <p:cNvSpPr/>
          <p:nvPr/>
        </p:nvSpPr>
        <p:spPr>
          <a:xfrm>
            <a:off x="502920" y="5120640"/>
            <a:ext cx="215798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2" name="TextBox 61"/>
          <p:cNvSpPr txBox="1"/>
          <p:nvPr/>
        </p:nvSpPr>
        <p:spPr>
          <a:xfrm>
            <a:off x="576072" y="5212080"/>
            <a:ext cx="2048256" cy="384048"/>
          </a:xfrm>
          <a:prstGeom prst="rect">
            <a:avLst/>
          </a:prstGeom>
          <a:noFill/>
        </p:spPr>
        <p:txBody>
          <a:bodyPr wrap="square">
            <a:spAutoFit/>
          </a:bodyPr>
          <a:lstStyle/>
          <a:p>
            <a:pPr algn="l"/>
            <a:r>
              <a:rPr sz="1300" b="0" i="0">
                <a:solidFill>
                  <a:srgbClr val="CCE8FF"/>
                </a:solidFill>
                <a:latin typeface="微软雅黑"/>
              </a:rPr>
              <a:t>经营现金流（万元）</a:t>
            </a:r>
          </a:p>
        </p:txBody>
      </p:sp>
      <p:sp>
        <p:nvSpPr>
          <p:cNvPr id="63" name="Rectangle 62"/>
          <p:cNvSpPr/>
          <p:nvPr/>
        </p:nvSpPr>
        <p:spPr>
          <a:xfrm>
            <a:off x="2743200" y="5120640"/>
            <a:ext cx="179222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4" name="TextBox 63"/>
          <p:cNvSpPr txBox="1"/>
          <p:nvPr/>
        </p:nvSpPr>
        <p:spPr>
          <a:xfrm>
            <a:off x="2816352" y="5212080"/>
            <a:ext cx="1682496" cy="384048"/>
          </a:xfrm>
          <a:prstGeom prst="rect">
            <a:avLst/>
          </a:prstGeom>
          <a:noFill/>
        </p:spPr>
        <p:txBody>
          <a:bodyPr wrap="square">
            <a:spAutoFit/>
          </a:bodyPr>
          <a:lstStyle/>
          <a:p>
            <a:pPr algn="r"/>
            <a:r>
              <a:rPr sz="1300" b="0" i="0">
                <a:solidFill>
                  <a:srgbClr val="FF5555"/>
                </a:solidFill>
                <a:latin typeface="微软雅黑"/>
              </a:rPr>
              <a:t>-2,926</a:t>
            </a:r>
          </a:p>
        </p:txBody>
      </p:sp>
      <p:sp>
        <p:nvSpPr>
          <p:cNvPr id="65" name="Rectangle 64"/>
          <p:cNvSpPr/>
          <p:nvPr/>
        </p:nvSpPr>
        <p:spPr>
          <a:xfrm>
            <a:off x="4617720" y="5120640"/>
            <a:ext cx="179222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6" name="TextBox 65"/>
          <p:cNvSpPr txBox="1"/>
          <p:nvPr/>
        </p:nvSpPr>
        <p:spPr>
          <a:xfrm>
            <a:off x="4690872" y="5212080"/>
            <a:ext cx="1682496" cy="384048"/>
          </a:xfrm>
          <a:prstGeom prst="rect">
            <a:avLst/>
          </a:prstGeom>
          <a:noFill/>
        </p:spPr>
        <p:txBody>
          <a:bodyPr wrap="square">
            <a:spAutoFit/>
          </a:bodyPr>
          <a:lstStyle/>
          <a:p>
            <a:pPr algn="r"/>
            <a:r>
              <a:rPr sz="1300" b="0" i="0">
                <a:solidFill>
                  <a:srgbClr val="FF5555"/>
                </a:solidFill>
                <a:latin typeface="微软雅黑"/>
              </a:rPr>
              <a:t>-2,497</a:t>
            </a:r>
          </a:p>
        </p:txBody>
      </p:sp>
      <p:sp>
        <p:nvSpPr>
          <p:cNvPr id="67" name="Rectangle 66"/>
          <p:cNvSpPr/>
          <p:nvPr/>
        </p:nvSpPr>
        <p:spPr>
          <a:xfrm>
            <a:off x="6492240" y="5120640"/>
            <a:ext cx="1792224" cy="47548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8" name="TextBox 67"/>
          <p:cNvSpPr txBox="1"/>
          <p:nvPr/>
        </p:nvSpPr>
        <p:spPr>
          <a:xfrm>
            <a:off x="6565392" y="5212080"/>
            <a:ext cx="1682496" cy="384048"/>
          </a:xfrm>
          <a:prstGeom prst="rect">
            <a:avLst/>
          </a:prstGeom>
          <a:noFill/>
        </p:spPr>
        <p:txBody>
          <a:bodyPr wrap="square">
            <a:spAutoFit/>
          </a:bodyPr>
          <a:lstStyle/>
          <a:p>
            <a:pPr algn="r"/>
            <a:r>
              <a:rPr sz="1300" b="0" i="0">
                <a:solidFill>
                  <a:srgbClr val="00E596"/>
                </a:solidFill>
                <a:latin typeface="微软雅黑"/>
              </a:rPr>
              <a:t>+6,375</a:t>
            </a:r>
          </a:p>
        </p:txBody>
      </p:sp>
      <p:sp>
        <p:nvSpPr>
          <p:cNvPr id="69" name="Rectangle 68"/>
          <p:cNvSpPr/>
          <p:nvPr/>
        </p:nvSpPr>
        <p:spPr>
          <a:xfrm>
            <a:off x="502920" y="5596128"/>
            <a:ext cx="215798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0" name="TextBox 69"/>
          <p:cNvSpPr txBox="1"/>
          <p:nvPr/>
        </p:nvSpPr>
        <p:spPr>
          <a:xfrm>
            <a:off x="576072" y="5687568"/>
            <a:ext cx="2048256" cy="384048"/>
          </a:xfrm>
          <a:prstGeom prst="rect">
            <a:avLst/>
          </a:prstGeom>
          <a:noFill/>
        </p:spPr>
        <p:txBody>
          <a:bodyPr wrap="square">
            <a:spAutoFit/>
          </a:bodyPr>
          <a:lstStyle/>
          <a:p>
            <a:pPr algn="l"/>
            <a:r>
              <a:rPr sz="1300" b="0" i="0">
                <a:solidFill>
                  <a:srgbClr val="CCE8FF"/>
                </a:solidFill>
                <a:latin typeface="微软雅黑"/>
              </a:rPr>
              <a:t>资产总额（万元）</a:t>
            </a:r>
          </a:p>
        </p:txBody>
      </p:sp>
      <p:sp>
        <p:nvSpPr>
          <p:cNvPr id="71" name="Rectangle 70"/>
          <p:cNvSpPr/>
          <p:nvPr/>
        </p:nvSpPr>
        <p:spPr>
          <a:xfrm>
            <a:off x="2743200" y="5596128"/>
            <a:ext cx="179222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2" name="TextBox 71"/>
          <p:cNvSpPr txBox="1"/>
          <p:nvPr/>
        </p:nvSpPr>
        <p:spPr>
          <a:xfrm>
            <a:off x="2816352" y="5687568"/>
            <a:ext cx="1682496" cy="384048"/>
          </a:xfrm>
          <a:prstGeom prst="rect">
            <a:avLst/>
          </a:prstGeom>
          <a:noFill/>
        </p:spPr>
        <p:txBody>
          <a:bodyPr wrap="square">
            <a:spAutoFit/>
          </a:bodyPr>
          <a:lstStyle/>
          <a:p>
            <a:pPr algn="r"/>
            <a:r>
              <a:rPr sz="1300" b="0" i="0">
                <a:solidFill>
                  <a:srgbClr val="CCE8FF"/>
                </a:solidFill>
                <a:latin typeface="微软雅黑"/>
              </a:rPr>
              <a:t>11,979</a:t>
            </a:r>
          </a:p>
        </p:txBody>
      </p:sp>
      <p:sp>
        <p:nvSpPr>
          <p:cNvPr id="73" name="Rectangle 72"/>
          <p:cNvSpPr/>
          <p:nvPr/>
        </p:nvSpPr>
        <p:spPr>
          <a:xfrm>
            <a:off x="4617720" y="5596128"/>
            <a:ext cx="179222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4" name="TextBox 73"/>
          <p:cNvSpPr txBox="1"/>
          <p:nvPr/>
        </p:nvSpPr>
        <p:spPr>
          <a:xfrm>
            <a:off x="4690872" y="5687568"/>
            <a:ext cx="1682496" cy="384048"/>
          </a:xfrm>
          <a:prstGeom prst="rect">
            <a:avLst/>
          </a:prstGeom>
          <a:noFill/>
        </p:spPr>
        <p:txBody>
          <a:bodyPr wrap="square">
            <a:spAutoFit/>
          </a:bodyPr>
          <a:lstStyle/>
          <a:p>
            <a:pPr algn="r"/>
            <a:r>
              <a:rPr sz="1300" b="0" i="0">
                <a:solidFill>
                  <a:srgbClr val="CCE8FF"/>
                </a:solidFill>
                <a:latin typeface="微软雅黑"/>
              </a:rPr>
              <a:t>26,081</a:t>
            </a:r>
          </a:p>
        </p:txBody>
      </p:sp>
      <p:sp>
        <p:nvSpPr>
          <p:cNvPr id="75" name="Rectangle 74"/>
          <p:cNvSpPr/>
          <p:nvPr/>
        </p:nvSpPr>
        <p:spPr>
          <a:xfrm>
            <a:off x="6492240" y="5596128"/>
            <a:ext cx="1792224" cy="47548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6" name="TextBox 75"/>
          <p:cNvSpPr txBox="1"/>
          <p:nvPr/>
        </p:nvSpPr>
        <p:spPr>
          <a:xfrm>
            <a:off x="6565392" y="5687568"/>
            <a:ext cx="1682496" cy="384048"/>
          </a:xfrm>
          <a:prstGeom prst="rect">
            <a:avLst/>
          </a:prstGeom>
          <a:noFill/>
        </p:spPr>
        <p:txBody>
          <a:bodyPr wrap="square">
            <a:spAutoFit/>
          </a:bodyPr>
          <a:lstStyle/>
          <a:p>
            <a:pPr algn="r"/>
            <a:r>
              <a:rPr sz="1300" b="0" i="0">
                <a:solidFill>
                  <a:srgbClr val="CCE8FF"/>
                </a:solidFill>
                <a:latin typeface="微软雅黑"/>
              </a:rPr>
              <a:t>151,928</a:t>
            </a:r>
          </a:p>
        </p:txBody>
      </p:sp>
      <p:sp>
        <p:nvSpPr>
          <p:cNvPr id="77" name="TextBox 76"/>
          <p:cNvSpPr txBox="1"/>
          <p:nvPr/>
        </p:nvSpPr>
        <p:spPr>
          <a:xfrm>
            <a:off x="8503920" y="2743200"/>
            <a:ext cx="3474720" cy="3840480"/>
          </a:xfrm>
          <a:prstGeom prst="rect">
            <a:avLst/>
          </a:prstGeom>
          <a:noFill/>
        </p:spPr>
        <p:txBody>
          <a:bodyPr wrap="square">
            <a:spAutoFit/>
          </a:bodyPr>
          <a:lstStyle/>
          <a:p>
            <a:pPr algn="l"/>
            <a:r>
              <a:rPr sz="1300" b="0" i="0">
                <a:solidFill>
                  <a:srgbClr val="CCE8FF"/>
                </a:solidFill>
                <a:latin typeface="微软雅黑"/>
              </a:rPr>
              <a:t>● 2025年首次实现全年盈利（净利润+2,868万元）
● 经营现金流转正（+6,375万元）
● 资产负债率从37.31%降至14.37%
● 毛利率持续提升，2025年超52%</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B142A"/>
        </a:solidFill>
        <a:effectLst/>
      </p:bgPr>
    </p:bg>
    <p:spTree>
      <p:nvGrpSpPr>
        <p:cNvPr id="1" name=""/>
        <p:cNvGrpSpPr/>
        <p:nvPr/>
      </p:nvGrpSpPr>
      <p:grpSpPr/>
      <p:sp>
        <p:nvSpPr>
          <p:cNvPr id="2" name="Rectangle 1"/>
          <p:cNvSpPr/>
          <p:nvPr/>
        </p:nvSpPr>
        <p:spPr>
          <a:xfrm>
            <a:off x="0" y="0"/>
            <a:ext cx="12188952" cy="100584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01168"/>
            <a:ext cx="7315200" cy="640080"/>
          </a:xfrm>
          <a:prstGeom prst="rect">
            <a:avLst/>
          </a:prstGeom>
          <a:noFill/>
        </p:spPr>
        <p:txBody>
          <a:bodyPr wrap="square">
            <a:spAutoFit/>
          </a:bodyPr>
          <a:lstStyle/>
          <a:p>
            <a:pPr algn="l"/>
            <a:r>
              <a:rPr sz="2800" b="1" i="0">
                <a:solidFill>
                  <a:srgbClr val="FFFFFF"/>
                </a:solidFill>
                <a:latin typeface="微软雅黑"/>
              </a:rPr>
              <a:t>研发能力与科创属性</a:t>
            </a:r>
          </a:p>
        </p:txBody>
      </p:sp>
      <p:sp>
        <p:nvSpPr>
          <p:cNvPr id="4" name="Rectangle 3"/>
          <p:cNvSpPr/>
          <p:nvPr/>
        </p:nvSpPr>
        <p:spPr>
          <a:xfrm>
            <a:off x="548640" y="896112"/>
            <a:ext cx="11640312"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365760" y="1097280"/>
            <a:ext cx="2743200" cy="16459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365760" y="1097280"/>
            <a:ext cx="2743200" cy="381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02920" y="1234440"/>
            <a:ext cx="2468880" cy="731520"/>
          </a:xfrm>
          <a:prstGeom prst="rect">
            <a:avLst/>
          </a:prstGeom>
          <a:noFill/>
        </p:spPr>
        <p:txBody>
          <a:bodyPr wrap="square">
            <a:spAutoFit/>
          </a:bodyPr>
          <a:lstStyle/>
          <a:p>
            <a:pPr algn="l"/>
            <a:r>
              <a:rPr sz="3000" b="1" i="0">
                <a:solidFill>
                  <a:srgbClr val="00D4FF"/>
                </a:solidFill>
                <a:latin typeface="微软雅黑"/>
              </a:rPr>
              <a:t>31.52%</a:t>
            </a:r>
          </a:p>
        </p:txBody>
      </p:sp>
      <p:sp>
        <p:nvSpPr>
          <p:cNvPr id="8" name="TextBox 7"/>
          <p:cNvSpPr txBox="1"/>
          <p:nvPr/>
        </p:nvSpPr>
        <p:spPr>
          <a:xfrm>
            <a:off x="502920" y="1920240"/>
            <a:ext cx="2468880" cy="365760"/>
          </a:xfrm>
          <a:prstGeom prst="rect">
            <a:avLst/>
          </a:prstGeom>
          <a:noFill/>
        </p:spPr>
        <p:txBody>
          <a:bodyPr wrap="square">
            <a:spAutoFit/>
          </a:bodyPr>
          <a:lstStyle/>
          <a:p>
            <a:pPr algn="l"/>
            <a:r>
              <a:rPr sz="1300" b="1" i="0">
                <a:solidFill>
                  <a:srgbClr val="FFFFFF"/>
                </a:solidFill>
                <a:latin typeface="微软雅黑"/>
              </a:rPr>
              <a:t>研发投入占比</a:t>
            </a:r>
          </a:p>
        </p:txBody>
      </p:sp>
      <p:sp>
        <p:nvSpPr>
          <p:cNvPr id="9" name="TextBox 8"/>
          <p:cNvSpPr txBox="1"/>
          <p:nvPr/>
        </p:nvSpPr>
        <p:spPr>
          <a:xfrm>
            <a:off x="502920" y="2286000"/>
            <a:ext cx="2468880" cy="365760"/>
          </a:xfrm>
          <a:prstGeom prst="rect">
            <a:avLst/>
          </a:prstGeom>
          <a:noFill/>
        </p:spPr>
        <p:txBody>
          <a:bodyPr wrap="square">
            <a:spAutoFit/>
          </a:bodyPr>
          <a:lstStyle/>
          <a:p>
            <a:pPr algn="l"/>
            <a:r>
              <a:rPr sz="1100" b="0" i="0">
                <a:solidFill>
                  <a:srgbClr val="8899BB"/>
                </a:solidFill>
                <a:latin typeface="微软雅黑"/>
              </a:rPr>
              <a:t>三年累计
（阈值5%）</a:t>
            </a:r>
          </a:p>
        </p:txBody>
      </p:sp>
      <p:sp>
        <p:nvSpPr>
          <p:cNvPr id="10" name="Rectangle 9"/>
          <p:cNvSpPr/>
          <p:nvPr/>
        </p:nvSpPr>
        <p:spPr>
          <a:xfrm>
            <a:off x="3291840" y="1097280"/>
            <a:ext cx="2743200" cy="16459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3291840" y="1097280"/>
            <a:ext cx="2743200" cy="381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429000" y="1234440"/>
            <a:ext cx="2468880" cy="731520"/>
          </a:xfrm>
          <a:prstGeom prst="rect">
            <a:avLst/>
          </a:prstGeom>
          <a:noFill/>
        </p:spPr>
        <p:txBody>
          <a:bodyPr wrap="square">
            <a:spAutoFit/>
          </a:bodyPr>
          <a:lstStyle/>
          <a:p>
            <a:pPr algn="l"/>
            <a:r>
              <a:rPr sz="3000" b="1" i="0">
                <a:solidFill>
                  <a:srgbClr val="00D4FF"/>
                </a:solidFill>
                <a:latin typeface="微软雅黑"/>
              </a:rPr>
              <a:t>40.28%</a:t>
            </a:r>
          </a:p>
        </p:txBody>
      </p:sp>
      <p:sp>
        <p:nvSpPr>
          <p:cNvPr id="13" name="TextBox 12"/>
          <p:cNvSpPr txBox="1"/>
          <p:nvPr/>
        </p:nvSpPr>
        <p:spPr>
          <a:xfrm>
            <a:off x="3429000" y="1920240"/>
            <a:ext cx="2468880" cy="365760"/>
          </a:xfrm>
          <a:prstGeom prst="rect">
            <a:avLst/>
          </a:prstGeom>
          <a:noFill/>
        </p:spPr>
        <p:txBody>
          <a:bodyPr wrap="square">
            <a:spAutoFit/>
          </a:bodyPr>
          <a:lstStyle/>
          <a:p>
            <a:pPr algn="l"/>
            <a:r>
              <a:rPr sz="1300" b="1" i="0">
                <a:solidFill>
                  <a:srgbClr val="FFFFFF"/>
                </a:solidFill>
                <a:latin typeface="微软雅黑"/>
              </a:rPr>
              <a:t>研发人员占比</a:t>
            </a:r>
          </a:p>
        </p:txBody>
      </p:sp>
      <p:sp>
        <p:nvSpPr>
          <p:cNvPr id="14" name="TextBox 13"/>
          <p:cNvSpPr txBox="1"/>
          <p:nvPr/>
        </p:nvSpPr>
        <p:spPr>
          <a:xfrm>
            <a:off x="3429000" y="2286000"/>
            <a:ext cx="2468880" cy="365760"/>
          </a:xfrm>
          <a:prstGeom prst="rect">
            <a:avLst/>
          </a:prstGeom>
          <a:noFill/>
        </p:spPr>
        <p:txBody>
          <a:bodyPr wrap="square">
            <a:spAutoFit/>
          </a:bodyPr>
          <a:lstStyle/>
          <a:p>
            <a:pPr algn="l"/>
            <a:r>
              <a:rPr sz="1100" b="0" i="0">
                <a:solidFill>
                  <a:srgbClr val="8899BB"/>
                </a:solidFill>
                <a:latin typeface="微软雅黑"/>
              </a:rPr>
              <a:t>截至2025年底
（阈值10%）</a:t>
            </a:r>
          </a:p>
        </p:txBody>
      </p:sp>
      <p:sp>
        <p:nvSpPr>
          <p:cNvPr id="15" name="Rectangle 14"/>
          <p:cNvSpPr/>
          <p:nvPr/>
        </p:nvSpPr>
        <p:spPr>
          <a:xfrm>
            <a:off x="6217920" y="1097280"/>
            <a:ext cx="2743200" cy="16459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6217920" y="1097280"/>
            <a:ext cx="2743200" cy="38100"/>
          </a:xfrm>
          <a:prstGeom prst="rect">
            <a:avLst/>
          </a:prstGeom>
          <a:solidFill>
            <a:srgbClr val="FFA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355080" y="1234440"/>
            <a:ext cx="2468880" cy="731520"/>
          </a:xfrm>
          <a:prstGeom prst="rect">
            <a:avLst/>
          </a:prstGeom>
          <a:noFill/>
        </p:spPr>
        <p:txBody>
          <a:bodyPr wrap="square">
            <a:spAutoFit/>
          </a:bodyPr>
          <a:lstStyle/>
          <a:p>
            <a:pPr algn="l"/>
            <a:r>
              <a:rPr sz="3000" b="1" i="0">
                <a:solidFill>
                  <a:srgbClr val="FFA000"/>
                </a:solidFill>
                <a:latin typeface="微软雅黑"/>
              </a:rPr>
              <a:t>21项</a:t>
            </a:r>
          </a:p>
        </p:txBody>
      </p:sp>
      <p:sp>
        <p:nvSpPr>
          <p:cNvPr id="18" name="TextBox 17"/>
          <p:cNvSpPr txBox="1"/>
          <p:nvPr/>
        </p:nvSpPr>
        <p:spPr>
          <a:xfrm>
            <a:off x="6355080" y="1920240"/>
            <a:ext cx="2468880" cy="365760"/>
          </a:xfrm>
          <a:prstGeom prst="rect">
            <a:avLst/>
          </a:prstGeom>
          <a:noFill/>
        </p:spPr>
        <p:txBody>
          <a:bodyPr wrap="square">
            <a:spAutoFit/>
          </a:bodyPr>
          <a:lstStyle/>
          <a:p>
            <a:pPr algn="l"/>
            <a:r>
              <a:rPr sz="1300" b="1" i="0">
                <a:solidFill>
                  <a:srgbClr val="FFFFFF"/>
                </a:solidFill>
                <a:latin typeface="微软雅黑"/>
              </a:rPr>
              <a:t>发明专利数量</a:t>
            </a:r>
          </a:p>
        </p:txBody>
      </p:sp>
      <p:sp>
        <p:nvSpPr>
          <p:cNvPr id="19" name="TextBox 18"/>
          <p:cNvSpPr txBox="1"/>
          <p:nvPr/>
        </p:nvSpPr>
        <p:spPr>
          <a:xfrm>
            <a:off x="6355080" y="2286000"/>
            <a:ext cx="2468880" cy="365760"/>
          </a:xfrm>
          <a:prstGeom prst="rect">
            <a:avLst/>
          </a:prstGeom>
          <a:noFill/>
        </p:spPr>
        <p:txBody>
          <a:bodyPr wrap="square">
            <a:spAutoFit/>
          </a:bodyPr>
          <a:lstStyle/>
          <a:p>
            <a:pPr algn="l"/>
            <a:r>
              <a:rPr sz="1100" b="0" i="0">
                <a:solidFill>
                  <a:srgbClr val="8899BB"/>
                </a:solidFill>
                <a:latin typeface="微软雅黑"/>
              </a:rPr>
              <a:t>可产业化境内
（阈值7项）</a:t>
            </a:r>
          </a:p>
        </p:txBody>
      </p:sp>
      <p:sp>
        <p:nvSpPr>
          <p:cNvPr id="20" name="Rectangle 19"/>
          <p:cNvSpPr/>
          <p:nvPr/>
        </p:nvSpPr>
        <p:spPr>
          <a:xfrm>
            <a:off x="9144000" y="1097280"/>
            <a:ext cx="2743200" cy="16459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9144000" y="1097280"/>
            <a:ext cx="2743200" cy="38100"/>
          </a:xfrm>
          <a:prstGeom prst="rect">
            <a:avLst/>
          </a:prstGeom>
          <a:solidFill>
            <a:srgbClr val="00E5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281160" y="1234440"/>
            <a:ext cx="2468880" cy="731520"/>
          </a:xfrm>
          <a:prstGeom prst="rect">
            <a:avLst/>
          </a:prstGeom>
          <a:noFill/>
        </p:spPr>
        <p:txBody>
          <a:bodyPr wrap="square">
            <a:spAutoFit/>
          </a:bodyPr>
          <a:lstStyle/>
          <a:p>
            <a:pPr algn="l"/>
            <a:r>
              <a:rPr sz="3000" b="1" i="0">
                <a:solidFill>
                  <a:srgbClr val="00E596"/>
                </a:solidFill>
                <a:latin typeface="微软雅黑"/>
              </a:rPr>
              <a:t>159.51%</a:t>
            </a:r>
          </a:p>
        </p:txBody>
      </p:sp>
      <p:sp>
        <p:nvSpPr>
          <p:cNvPr id="23" name="TextBox 22"/>
          <p:cNvSpPr txBox="1"/>
          <p:nvPr/>
        </p:nvSpPr>
        <p:spPr>
          <a:xfrm>
            <a:off x="9281160" y="1920240"/>
            <a:ext cx="2468880" cy="365760"/>
          </a:xfrm>
          <a:prstGeom prst="rect">
            <a:avLst/>
          </a:prstGeom>
          <a:noFill/>
        </p:spPr>
        <p:txBody>
          <a:bodyPr wrap="square">
            <a:spAutoFit/>
          </a:bodyPr>
          <a:lstStyle/>
          <a:p>
            <a:pPr algn="l"/>
            <a:r>
              <a:rPr sz="1300" b="1" i="0">
                <a:solidFill>
                  <a:srgbClr val="FFFFFF"/>
                </a:solidFill>
                <a:latin typeface="微软雅黑"/>
              </a:rPr>
              <a:t>收入复合增长</a:t>
            </a:r>
          </a:p>
        </p:txBody>
      </p:sp>
      <p:sp>
        <p:nvSpPr>
          <p:cNvPr id="24" name="TextBox 23"/>
          <p:cNvSpPr txBox="1"/>
          <p:nvPr/>
        </p:nvSpPr>
        <p:spPr>
          <a:xfrm>
            <a:off x="9281160" y="2286000"/>
            <a:ext cx="2468880" cy="365760"/>
          </a:xfrm>
          <a:prstGeom prst="rect">
            <a:avLst/>
          </a:prstGeom>
          <a:noFill/>
        </p:spPr>
        <p:txBody>
          <a:bodyPr wrap="square">
            <a:spAutoFit/>
          </a:bodyPr>
          <a:lstStyle/>
          <a:p>
            <a:pPr algn="l"/>
            <a:r>
              <a:rPr sz="1100" b="0" i="0">
                <a:solidFill>
                  <a:srgbClr val="8899BB"/>
                </a:solidFill>
                <a:latin typeface="微软雅黑"/>
              </a:rPr>
              <a:t>三年CAGR
（阈值25%）</a:t>
            </a:r>
          </a:p>
        </p:txBody>
      </p:sp>
      <p:sp>
        <p:nvSpPr>
          <p:cNvPr id="25" name="TextBox 24"/>
          <p:cNvSpPr txBox="1"/>
          <p:nvPr/>
        </p:nvSpPr>
        <p:spPr>
          <a:xfrm>
            <a:off x="457200" y="2926080"/>
            <a:ext cx="4572000" cy="365760"/>
          </a:xfrm>
          <a:prstGeom prst="rect">
            <a:avLst/>
          </a:prstGeom>
          <a:noFill/>
        </p:spPr>
        <p:txBody>
          <a:bodyPr wrap="square">
            <a:spAutoFit/>
          </a:bodyPr>
          <a:lstStyle/>
          <a:p>
            <a:pPr algn="l"/>
            <a:r>
              <a:rPr sz="1500" b="1" i="0">
                <a:solidFill>
                  <a:srgbClr val="00D4FF"/>
                </a:solidFill>
                <a:latin typeface="微软雅黑"/>
              </a:rPr>
              <a:t>研发投入趋势（万元）</a:t>
            </a:r>
          </a:p>
        </p:txBody>
      </p:sp>
      <p:sp>
        <p:nvSpPr>
          <p:cNvPr id="26" name="Rectangle 25"/>
          <p:cNvSpPr/>
          <p:nvPr/>
        </p:nvSpPr>
        <p:spPr>
          <a:xfrm>
            <a:off x="914400" y="5564022"/>
            <a:ext cx="1280160" cy="653897"/>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914400" y="5564022"/>
            <a:ext cx="1280160"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914400" y="5243982"/>
            <a:ext cx="1280160" cy="274320"/>
          </a:xfrm>
          <a:prstGeom prst="rect">
            <a:avLst/>
          </a:prstGeom>
          <a:noFill/>
        </p:spPr>
        <p:txBody>
          <a:bodyPr wrap="square">
            <a:spAutoFit/>
          </a:bodyPr>
          <a:lstStyle/>
          <a:p>
            <a:pPr algn="ctr"/>
            <a:r>
              <a:rPr sz="1300" b="1" i="0">
                <a:solidFill>
                  <a:srgbClr val="FFFFFF"/>
                </a:solidFill>
                <a:latin typeface="微软雅黑"/>
              </a:rPr>
              <a:t>3,218</a:t>
            </a:r>
          </a:p>
        </p:txBody>
      </p:sp>
      <p:sp>
        <p:nvSpPr>
          <p:cNvPr id="29" name="TextBox 28"/>
          <p:cNvSpPr txBox="1"/>
          <p:nvPr/>
        </p:nvSpPr>
        <p:spPr>
          <a:xfrm>
            <a:off x="914400" y="6263640"/>
            <a:ext cx="1280160" cy="274320"/>
          </a:xfrm>
          <a:prstGeom prst="rect">
            <a:avLst/>
          </a:prstGeom>
          <a:noFill/>
        </p:spPr>
        <p:txBody>
          <a:bodyPr wrap="square">
            <a:spAutoFit/>
          </a:bodyPr>
          <a:lstStyle/>
          <a:p>
            <a:pPr algn="ctr"/>
            <a:r>
              <a:rPr sz="1300" b="0" i="0">
                <a:solidFill>
                  <a:srgbClr val="8899BB"/>
                </a:solidFill>
                <a:latin typeface="微软雅黑"/>
              </a:rPr>
              <a:t>2023</a:t>
            </a:r>
          </a:p>
        </p:txBody>
      </p:sp>
      <p:sp>
        <p:nvSpPr>
          <p:cNvPr id="30" name="Rectangle 29"/>
          <p:cNvSpPr/>
          <p:nvPr/>
        </p:nvSpPr>
        <p:spPr>
          <a:xfrm>
            <a:off x="2743200" y="5441492"/>
            <a:ext cx="1280160" cy="776427"/>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Rectangle 30"/>
          <p:cNvSpPr/>
          <p:nvPr/>
        </p:nvSpPr>
        <p:spPr>
          <a:xfrm>
            <a:off x="2743200" y="5441492"/>
            <a:ext cx="1280160"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2743200" y="5121452"/>
            <a:ext cx="1280160" cy="274320"/>
          </a:xfrm>
          <a:prstGeom prst="rect">
            <a:avLst/>
          </a:prstGeom>
          <a:noFill/>
        </p:spPr>
        <p:txBody>
          <a:bodyPr wrap="square">
            <a:spAutoFit/>
          </a:bodyPr>
          <a:lstStyle/>
          <a:p>
            <a:pPr algn="ctr"/>
            <a:r>
              <a:rPr sz="1300" b="1" i="0">
                <a:solidFill>
                  <a:srgbClr val="FFFFFF"/>
                </a:solidFill>
                <a:latin typeface="微软雅黑"/>
              </a:rPr>
              <a:t>3,821</a:t>
            </a:r>
          </a:p>
        </p:txBody>
      </p:sp>
      <p:sp>
        <p:nvSpPr>
          <p:cNvPr id="33" name="TextBox 32"/>
          <p:cNvSpPr txBox="1"/>
          <p:nvPr/>
        </p:nvSpPr>
        <p:spPr>
          <a:xfrm>
            <a:off x="2743200" y="6263640"/>
            <a:ext cx="1280160" cy="274320"/>
          </a:xfrm>
          <a:prstGeom prst="rect">
            <a:avLst/>
          </a:prstGeom>
          <a:noFill/>
        </p:spPr>
        <p:txBody>
          <a:bodyPr wrap="square">
            <a:spAutoFit/>
          </a:bodyPr>
          <a:lstStyle/>
          <a:p>
            <a:pPr algn="ctr"/>
            <a:r>
              <a:rPr sz="1300" b="0" i="0">
                <a:solidFill>
                  <a:srgbClr val="8899BB"/>
                </a:solidFill>
                <a:latin typeface="微软雅黑"/>
              </a:rPr>
              <a:t>2024</a:t>
            </a:r>
          </a:p>
        </p:txBody>
      </p:sp>
      <p:sp>
        <p:nvSpPr>
          <p:cNvPr id="34" name="Rectangle 33"/>
          <p:cNvSpPr/>
          <p:nvPr/>
        </p:nvSpPr>
        <p:spPr>
          <a:xfrm>
            <a:off x="4572000" y="4504944"/>
            <a:ext cx="1280160" cy="1712976"/>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4572000" y="4504944"/>
            <a:ext cx="1280160"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4572000" y="4184904"/>
            <a:ext cx="1280160" cy="274320"/>
          </a:xfrm>
          <a:prstGeom prst="rect">
            <a:avLst/>
          </a:prstGeom>
          <a:noFill/>
        </p:spPr>
        <p:txBody>
          <a:bodyPr wrap="square">
            <a:spAutoFit/>
          </a:bodyPr>
          <a:lstStyle/>
          <a:p>
            <a:pPr algn="ctr"/>
            <a:r>
              <a:rPr sz="1300" b="1" i="0">
                <a:solidFill>
                  <a:srgbClr val="FFFFFF"/>
                </a:solidFill>
                <a:latin typeface="微软雅黑"/>
              </a:rPr>
              <a:t>8,430</a:t>
            </a:r>
          </a:p>
        </p:txBody>
      </p:sp>
      <p:sp>
        <p:nvSpPr>
          <p:cNvPr id="37" name="TextBox 36"/>
          <p:cNvSpPr txBox="1"/>
          <p:nvPr/>
        </p:nvSpPr>
        <p:spPr>
          <a:xfrm>
            <a:off x="4572000" y="6263640"/>
            <a:ext cx="1280160" cy="274320"/>
          </a:xfrm>
          <a:prstGeom prst="rect">
            <a:avLst/>
          </a:prstGeom>
          <a:noFill/>
        </p:spPr>
        <p:txBody>
          <a:bodyPr wrap="square">
            <a:spAutoFit/>
          </a:bodyPr>
          <a:lstStyle/>
          <a:p>
            <a:pPr algn="ctr"/>
            <a:r>
              <a:rPr sz="1300" b="0" i="0">
                <a:solidFill>
                  <a:srgbClr val="8899BB"/>
                </a:solidFill>
                <a:latin typeface="微软雅黑"/>
              </a:rPr>
              <a:t>2025</a:t>
            </a:r>
          </a:p>
        </p:txBody>
      </p:sp>
      <p:sp>
        <p:nvSpPr>
          <p:cNvPr id="38" name="TextBox 37"/>
          <p:cNvSpPr txBox="1"/>
          <p:nvPr/>
        </p:nvSpPr>
        <p:spPr>
          <a:xfrm>
            <a:off x="6400800" y="1097280"/>
            <a:ext cx="5486400" cy="5029200"/>
          </a:xfrm>
          <a:prstGeom prst="rect">
            <a:avLst/>
          </a:prstGeom>
          <a:noFill/>
        </p:spPr>
        <p:txBody>
          <a:bodyPr wrap="square">
            <a:spAutoFit/>
          </a:bodyPr>
          <a:lstStyle/>
          <a:p>
            <a:pPr>
              <a:spcBef>
                <a:spcPts val="300"/>
              </a:spcBef>
            </a:pPr>
            <a:r>
              <a:rPr sz="1400" b="1">
                <a:solidFill>
                  <a:srgbClr val="00D4FF"/>
                </a:solidFill>
                <a:latin typeface="微软雅黑"/>
              </a:rPr>
              <a:t>研发团队</a:t>
            </a:r>
          </a:p>
          <a:p>
            <a:pPr>
              <a:spcBef>
                <a:spcPts val="300"/>
              </a:spcBef>
            </a:pPr>
            <a:r>
              <a:rPr sz="1300" b="0">
                <a:solidFill>
                  <a:srgbClr val="CCE8FF"/>
                </a:solidFill>
                <a:latin typeface="微软雅黑"/>
              </a:rPr>
              <a:t>● 2025年底研发人员172人，占员工总数40.28%</a:t>
            </a:r>
          </a:p>
          <a:p>
            <a:pPr>
              <a:spcBef>
                <a:spcPts val="300"/>
              </a:spcBef>
            </a:pPr>
            <a:r>
              <a:rPr sz="1300" b="0">
                <a:solidFill>
                  <a:srgbClr val="CCE8FF"/>
                </a:solidFill>
                <a:latin typeface="微软雅黑"/>
              </a:rPr>
              <a:t>● 核心技术方向：具身智能大模型、运动控制、</a:t>
            </a:r>
          </a:p>
          <a:p>
            <a:pPr>
              <a:spcBef>
                <a:spcPts val="300"/>
              </a:spcBef>
            </a:pPr>
            <a:r>
              <a:rPr sz="1300" b="0">
                <a:solidFill>
                  <a:srgbClr val="CCE8FF"/>
                </a:solidFill>
                <a:latin typeface="微软雅黑"/>
              </a:rPr>
              <a:t>  多传感器融合、自主导航定位</a:t>
            </a:r>
          </a:p>
          <a:p>
            <a:pPr>
              <a:spcBef>
                <a:spcPts val="300"/>
              </a:spcBef>
            </a:pPr>
            <a:r>
              <a:rPr sz="800" b="0">
                <a:solidFill>
                  <a:srgbClr val="CCE8FF"/>
                </a:solidFill>
                <a:latin typeface="微软雅黑"/>
              </a:rPr>
              <a:t/>
            </a:r>
          </a:p>
          <a:p>
            <a:pPr>
              <a:spcBef>
                <a:spcPts val="300"/>
              </a:spcBef>
            </a:pPr>
            <a:r>
              <a:rPr sz="1400" b="1">
                <a:solidFill>
                  <a:srgbClr val="00D4FF"/>
                </a:solidFill>
                <a:latin typeface="微软雅黑"/>
              </a:rPr>
              <a:t>知识产权</a:t>
            </a:r>
          </a:p>
          <a:p>
            <a:pPr>
              <a:spcBef>
                <a:spcPts val="300"/>
              </a:spcBef>
            </a:pPr>
            <a:r>
              <a:rPr sz="1300" b="0">
                <a:solidFill>
                  <a:srgbClr val="CCE8FF"/>
                </a:solidFill>
                <a:latin typeface="微软雅黑"/>
              </a:rPr>
              <a:t>● 境内发明专利21项（可应用+可产业化）</a:t>
            </a:r>
          </a:p>
          <a:p>
            <a:pPr>
              <a:spcBef>
                <a:spcPts val="300"/>
              </a:spcBef>
            </a:pPr>
            <a:r>
              <a:rPr sz="800" b="0">
                <a:solidFill>
                  <a:srgbClr val="CCE8FF"/>
                </a:solidFill>
                <a:latin typeface="微软雅黑"/>
              </a:rPr>
              <a:t/>
            </a:r>
          </a:p>
          <a:p>
            <a:pPr>
              <a:spcBef>
                <a:spcPts val="300"/>
              </a:spcBef>
            </a:pPr>
            <a:r>
              <a:rPr sz="1400" b="1">
                <a:solidFill>
                  <a:srgbClr val="00D4FF"/>
                </a:solidFill>
                <a:latin typeface="微软雅黑"/>
              </a:rPr>
              <a:t>三年研发投入合计</a:t>
            </a:r>
          </a:p>
          <a:p>
            <a:pPr>
              <a:spcBef>
                <a:spcPts val="300"/>
              </a:spcBef>
            </a:pPr>
            <a:r>
              <a:rPr sz="1800" b="0">
                <a:solidFill>
                  <a:srgbClr val="FFA000"/>
                </a:solidFill>
                <a:latin typeface="微软雅黑"/>
              </a:rPr>
              <a:t>● 15,469.65万元</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B142A"/>
        </a:solidFill>
        <a:effectLst/>
      </p:bgPr>
    </p:bg>
    <p:spTree>
      <p:nvGrpSpPr>
        <p:cNvPr id="1" name=""/>
        <p:cNvGrpSpPr/>
        <p:nvPr/>
      </p:nvGrpSpPr>
      <p:grpSpPr/>
      <p:sp>
        <p:nvSpPr>
          <p:cNvPr id="2" name="Rectangle 1"/>
          <p:cNvSpPr/>
          <p:nvPr/>
        </p:nvSpPr>
        <p:spPr>
          <a:xfrm>
            <a:off x="0" y="0"/>
            <a:ext cx="12188952" cy="100584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01168"/>
            <a:ext cx="4572000" cy="640080"/>
          </a:xfrm>
          <a:prstGeom prst="rect">
            <a:avLst/>
          </a:prstGeom>
          <a:noFill/>
        </p:spPr>
        <p:txBody>
          <a:bodyPr wrap="square">
            <a:spAutoFit/>
          </a:bodyPr>
          <a:lstStyle/>
          <a:p>
            <a:pPr algn="l"/>
            <a:r>
              <a:rPr sz="2800" b="1" i="0">
                <a:solidFill>
                  <a:srgbClr val="FFFFFF"/>
                </a:solidFill>
                <a:latin typeface="微软雅黑"/>
              </a:rPr>
              <a:t>产品矩阵</a:t>
            </a:r>
          </a:p>
        </p:txBody>
      </p:sp>
      <p:sp>
        <p:nvSpPr>
          <p:cNvPr id="4" name="Rectangle 3"/>
          <p:cNvSpPr/>
          <p:nvPr/>
        </p:nvSpPr>
        <p:spPr>
          <a:xfrm>
            <a:off x="548640" y="896112"/>
            <a:ext cx="11640312"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274320" y="1051560"/>
            <a:ext cx="2880360" cy="539496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274320" y="1051560"/>
            <a:ext cx="2880360" cy="381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384048" y="1115568"/>
            <a:ext cx="2660904" cy="411480"/>
          </a:xfrm>
          <a:prstGeom prst="rect">
            <a:avLst/>
          </a:prstGeom>
          <a:noFill/>
        </p:spPr>
        <p:txBody>
          <a:bodyPr wrap="square">
            <a:spAutoFit/>
          </a:bodyPr>
          <a:lstStyle/>
          <a:p>
            <a:pPr algn="l"/>
            <a:r>
              <a:rPr sz="1300" b="1" i="0">
                <a:solidFill>
                  <a:srgbClr val="00D4FF"/>
                </a:solidFill>
                <a:latin typeface="微软雅黑"/>
              </a:rPr>
              <a:t>四足机器人（行业级）</a:t>
            </a:r>
          </a:p>
        </p:txBody>
      </p:sp>
      <p:sp>
        <p:nvSpPr>
          <p:cNvPr id="8" name="Rectangle 7"/>
          <p:cNvSpPr/>
          <p:nvPr/>
        </p:nvSpPr>
        <p:spPr>
          <a:xfrm>
            <a:off x="365760" y="1600200"/>
            <a:ext cx="2697480" cy="13258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57200" y="1673352"/>
            <a:ext cx="2514600" cy="347472"/>
          </a:xfrm>
          <a:prstGeom prst="rect">
            <a:avLst/>
          </a:prstGeom>
          <a:noFill/>
        </p:spPr>
        <p:txBody>
          <a:bodyPr wrap="square">
            <a:spAutoFit/>
          </a:bodyPr>
          <a:lstStyle/>
          <a:p>
            <a:pPr algn="l"/>
            <a:r>
              <a:rPr sz="1600" b="1" i="0">
                <a:solidFill>
                  <a:srgbClr val="FFFFFF"/>
                </a:solidFill>
                <a:latin typeface="微软雅黑"/>
              </a:rPr>
              <a:t>绝影 X20</a:t>
            </a:r>
          </a:p>
        </p:txBody>
      </p:sp>
      <p:sp>
        <p:nvSpPr>
          <p:cNvPr id="10" name="TextBox 9"/>
          <p:cNvSpPr txBox="1"/>
          <p:nvPr/>
        </p:nvSpPr>
        <p:spPr>
          <a:xfrm>
            <a:off x="457200" y="2039112"/>
            <a:ext cx="2514600" cy="228600"/>
          </a:xfrm>
          <a:prstGeom prst="rect">
            <a:avLst/>
          </a:prstGeom>
          <a:noFill/>
        </p:spPr>
        <p:txBody>
          <a:bodyPr wrap="square">
            <a:spAutoFit/>
          </a:bodyPr>
          <a:lstStyle/>
          <a:p>
            <a:pPr algn="l"/>
            <a:r>
              <a:rPr sz="1100" b="0" i="0">
                <a:solidFill>
                  <a:srgbClr val="8899BB"/>
                </a:solidFill>
                <a:latin typeface="微软雅黑"/>
              </a:rPr>
              <a:t>发布：2021</a:t>
            </a:r>
          </a:p>
        </p:txBody>
      </p:sp>
      <p:sp>
        <p:nvSpPr>
          <p:cNvPr id="11" name="TextBox 10"/>
          <p:cNvSpPr txBox="1"/>
          <p:nvPr/>
        </p:nvSpPr>
        <p:spPr>
          <a:xfrm>
            <a:off x="457200" y="2258568"/>
            <a:ext cx="2514600" cy="548640"/>
          </a:xfrm>
          <a:prstGeom prst="rect">
            <a:avLst/>
          </a:prstGeom>
          <a:noFill/>
        </p:spPr>
        <p:txBody>
          <a:bodyPr wrap="square">
            <a:spAutoFit/>
          </a:bodyPr>
          <a:lstStyle/>
          <a:p>
            <a:pPr algn="l"/>
            <a:r>
              <a:rPr sz="1200" b="0" i="0">
                <a:solidFill>
                  <a:srgbClr val="CCE8FF"/>
                </a:solidFill>
                <a:latin typeface="微软雅黑"/>
              </a:rPr>
              <a:t>行业主力，全地形通过，电力/消防/警务</a:t>
            </a:r>
          </a:p>
        </p:txBody>
      </p:sp>
      <p:sp>
        <p:nvSpPr>
          <p:cNvPr id="12" name="Rectangle 11"/>
          <p:cNvSpPr/>
          <p:nvPr/>
        </p:nvSpPr>
        <p:spPr>
          <a:xfrm>
            <a:off x="365760" y="3063240"/>
            <a:ext cx="2697480" cy="13258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7200" y="3136392"/>
            <a:ext cx="2514600" cy="347472"/>
          </a:xfrm>
          <a:prstGeom prst="rect">
            <a:avLst/>
          </a:prstGeom>
          <a:noFill/>
        </p:spPr>
        <p:txBody>
          <a:bodyPr wrap="square">
            <a:spAutoFit/>
          </a:bodyPr>
          <a:lstStyle/>
          <a:p>
            <a:pPr algn="l"/>
            <a:r>
              <a:rPr sz="1600" b="1" i="0">
                <a:solidFill>
                  <a:srgbClr val="FFFFFF"/>
                </a:solidFill>
                <a:latin typeface="微软雅黑"/>
              </a:rPr>
              <a:t>绝影 X30</a:t>
            </a:r>
          </a:p>
        </p:txBody>
      </p:sp>
      <p:sp>
        <p:nvSpPr>
          <p:cNvPr id="14" name="TextBox 13"/>
          <p:cNvSpPr txBox="1"/>
          <p:nvPr/>
        </p:nvSpPr>
        <p:spPr>
          <a:xfrm>
            <a:off x="457200" y="3502152"/>
            <a:ext cx="2514600" cy="228600"/>
          </a:xfrm>
          <a:prstGeom prst="rect">
            <a:avLst/>
          </a:prstGeom>
          <a:noFill/>
        </p:spPr>
        <p:txBody>
          <a:bodyPr wrap="square">
            <a:spAutoFit/>
          </a:bodyPr>
          <a:lstStyle/>
          <a:p>
            <a:pPr algn="l"/>
            <a:r>
              <a:rPr sz="1100" b="0" i="0">
                <a:solidFill>
                  <a:srgbClr val="8899BB"/>
                </a:solidFill>
                <a:latin typeface="微软雅黑"/>
              </a:rPr>
              <a:t>发布：—</a:t>
            </a:r>
          </a:p>
        </p:txBody>
      </p:sp>
      <p:sp>
        <p:nvSpPr>
          <p:cNvPr id="15" name="TextBox 14"/>
          <p:cNvSpPr txBox="1"/>
          <p:nvPr/>
        </p:nvSpPr>
        <p:spPr>
          <a:xfrm>
            <a:off x="457200" y="3721608"/>
            <a:ext cx="2514600" cy="548640"/>
          </a:xfrm>
          <a:prstGeom prst="rect">
            <a:avLst/>
          </a:prstGeom>
          <a:noFill/>
        </p:spPr>
        <p:txBody>
          <a:bodyPr wrap="square">
            <a:spAutoFit/>
          </a:bodyPr>
          <a:lstStyle/>
          <a:p>
            <a:pPr algn="l"/>
            <a:r>
              <a:rPr sz="1200" b="0" i="0">
                <a:solidFill>
                  <a:srgbClr val="CCE8FF"/>
                </a:solidFill>
                <a:latin typeface="微软雅黑"/>
              </a:rPr>
              <a:t>旗舰款，全球规模部署，新加坡SP Group落地</a:t>
            </a:r>
          </a:p>
        </p:txBody>
      </p:sp>
      <p:sp>
        <p:nvSpPr>
          <p:cNvPr id="16" name="Rectangle 15"/>
          <p:cNvSpPr/>
          <p:nvPr/>
        </p:nvSpPr>
        <p:spPr>
          <a:xfrm>
            <a:off x="3264408" y="1051560"/>
            <a:ext cx="2880360" cy="539496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3264408" y="1051560"/>
            <a:ext cx="2880360" cy="381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3374136" y="1115568"/>
            <a:ext cx="2660904" cy="411480"/>
          </a:xfrm>
          <a:prstGeom prst="rect">
            <a:avLst/>
          </a:prstGeom>
          <a:noFill/>
        </p:spPr>
        <p:txBody>
          <a:bodyPr wrap="square">
            <a:spAutoFit/>
          </a:bodyPr>
          <a:lstStyle/>
          <a:p>
            <a:pPr algn="l"/>
            <a:r>
              <a:rPr sz="1300" b="1" i="0">
                <a:solidFill>
                  <a:srgbClr val="00D4FF"/>
                </a:solidFill>
                <a:latin typeface="微软雅黑"/>
              </a:rPr>
              <a:t>四足机器人（科研消费）</a:t>
            </a:r>
          </a:p>
        </p:txBody>
      </p:sp>
      <p:sp>
        <p:nvSpPr>
          <p:cNvPr id="19" name="Rectangle 18"/>
          <p:cNvSpPr/>
          <p:nvPr/>
        </p:nvSpPr>
        <p:spPr>
          <a:xfrm>
            <a:off x="3355848" y="1600200"/>
            <a:ext cx="2697480" cy="13258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3447288" y="1673352"/>
            <a:ext cx="2514600" cy="347472"/>
          </a:xfrm>
          <a:prstGeom prst="rect">
            <a:avLst/>
          </a:prstGeom>
          <a:noFill/>
        </p:spPr>
        <p:txBody>
          <a:bodyPr wrap="square">
            <a:spAutoFit/>
          </a:bodyPr>
          <a:lstStyle/>
          <a:p>
            <a:pPr algn="l"/>
            <a:r>
              <a:rPr sz="1600" b="1" i="0">
                <a:solidFill>
                  <a:srgbClr val="FFFFFF"/>
                </a:solidFill>
                <a:latin typeface="微软雅黑"/>
              </a:rPr>
              <a:t>Lite 2</a:t>
            </a:r>
          </a:p>
        </p:txBody>
      </p:sp>
      <p:sp>
        <p:nvSpPr>
          <p:cNvPr id="21" name="TextBox 20"/>
          <p:cNvSpPr txBox="1"/>
          <p:nvPr/>
        </p:nvSpPr>
        <p:spPr>
          <a:xfrm>
            <a:off x="3447288" y="2039112"/>
            <a:ext cx="2514600" cy="228600"/>
          </a:xfrm>
          <a:prstGeom prst="rect">
            <a:avLst/>
          </a:prstGeom>
          <a:noFill/>
        </p:spPr>
        <p:txBody>
          <a:bodyPr wrap="square">
            <a:spAutoFit/>
          </a:bodyPr>
          <a:lstStyle/>
          <a:p>
            <a:pPr algn="l"/>
            <a:r>
              <a:rPr sz="1100" b="0" i="0">
                <a:solidFill>
                  <a:srgbClr val="8899BB"/>
                </a:solidFill>
                <a:latin typeface="微软雅黑"/>
              </a:rPr>
              <a:t>发布：2021</a:t>
            </a:r>
          </a:p>
        </p:txBody>
      </p:sp>
      <p:sp>
        <p:nvSpPr>
          <p:cNvPr id="22" name="TextBox 21"/>
          <p:cNvSpPr txBox="1"/>
          <p:nvPr/>
        </p:nvSpPr>
        <p:spPr>
          <a:xfrm>
            <a:off x="3447288" y="2258568"/>
            <a:ext cx="2514600" cy="548640"/>
          </a:xfrm>
          <a:prstGeom prst="rect">
            <a:avLst/>
          </a:prstGeom>
          <a:noFill/>
        </p:spPr>
        <p:txBody>
          <a:bodyPr wrap="square">
            <a:spAutoFit/>
          </a:bodyPr>
          <a:lstStyle/>
          <a:p>
            <a:pPr algn="l"/>
            <a:r>
              <a:rPr sz="1200" b="0" i="0">
                <a:solidFill>
                  <a:srgbClr val="CCE8FF"/>
                </a:solidFill>
                <a:latin typeface="微软雅黑"/>
              </a:rPr>
              <a:t>科研教育、商业服务、人机交互</a:t>
            </a:r>
          </a:p>
        </p:txBody>
      </p:sp>
      <p:sp>
        <p:nvSpPr>
          <p:cNvPr id="23" name="Rectangle 22"/>
          <p:cNvSpPr/>
          <p:nvPr/>
        </p:nvSpPr>
        <p:spPr>
          <a:xfrm>
            <a:off x="3355848" y="3063240"/>
            <a:ext cx="2697480" cy="13258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3447288" y="3136392"/>
            <a:ext cx="2514600" cy="347472"/>
          </a:xfrm>
          <a:prstGeom prst="rect">
            <a:avLst/>
          </a:prstGeom>
          <a:noFill/>
        </p:spPr>
        <p:txBody>
          <a:bodyPr wrap="square">
            <a:spAutoFit/>
          </a:bodyPr>
          <a:lstStyle/>
          <a:p>
            <a:pPr algn="l"/>
            <a:r>
              <a:rPr sz="1600" b="1" i="0">
                <a:solidFill>
                  <a:srgbClr val="FFFFFF"/>
                </a:solidFill>
                <a:latin typeface="微软雅黑"/>
              </a:rPr>
              <a:t>Lite 3</a:t>
            </a:r>
          </a:p>
        </p:txBody>
      </p:sp>
      <p:sp>
        <p:nvSpPr>
          <p:cNvPr id="25" name="TextBox 24"/>
          <p:cNvSpPr txBox="1"/>
          <p:nvPr/>
        </p:nvSpPr>
        <p:spPr>
          <a:xfrm>
            <a:off x="3447288" y="3502152"/>
            <a:ext cx="2514600" cy="228600"/>
          </a:xfrm>
          <a:prstGeom prst="rect">
            <a:avLst/>
          </a:prstGeom>
          <a:noFill/>
        </p:spPr>
        <p:txBody>
          <a:bodyPr wrap="square">
            <a:spAutoFit/>
          </a:bodyPr>
          <a:lstStyle/>
          <a:p>
            <a:pPr algn="l"/>
            <a:r>
              <a:rPr sz="1100" b="0" i="0">
                <a:solidFill>
                  <a:srgbClr val="8899BB"/>
                </a:solidFill>
                <a:latin typeface="微软雅黑"/>
              </a:rPr>
              <a:t>发布：2023</a:t>
            </a:r>
          </a:p>
        </p:txBody>
      </p:sp>
      <p:sp>
        <p:nvSpPr>
          <p:cNvPr id="26" name="TextBox 25"/>
          <p:cNvSpPr txBox="1"/>
          <p:nvPr/>
        </p:nvSpPr>
        <p:spPr>
          <a:xfrm>
            <a:off x="3447288" y="3721608"/>
            <a:ext cx="2514600" cy="548640"/>
          </a:xfrm>
          <a:prstGeom prst="rect">
            <a:avLst/>
          </a:prstGeom>
          <a:noFill/>
        </p:spPr>
        <p:txBody>
          <a:bodyPr wrap="square">
            <a:spAutoFit/>
          </a:bodyPr>
          <a:lstStyle/>
          <a:p>
            <a:pPr algn="l"/>
            <a:r>
              <a:rPr sz="1200" b="0" i="0">
                <a:solidFill>
                  <a:srgbClr val="CCE8FF"/>
                </a:solidFill>
                <a:latin typeface="微软雅黑"/>
              </a:rPr>
              <a:t>开放SDK/API，二次开发平台</a:t>
            </a:r>
          </a:p>
        </p:txBody>
      </p:sp>
      <p:sp>
        <p:nvSpPr>
          <p:cNvPr id="27" name="Rectangle 26"/>
          <p:cNvSpPr/>
          <p:nvPr/>
        </p:nvSpPr>
        <p:spPr>
          <a:xfrm>
            <a:off x="6254496" y="1051560"/>
            <a:ext cx="2880360" cy="539496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6254496" y="1051560"/>
            <a:ext cx="2880360" cy="38100"/>
          </a:xfrm>
          <a:prstGeom prst="rect">
            <a:avLst/>
          </a:prstGeom>
          <a:solidFill>
            <a:srgbClr val="FFA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364224" y="1115568"/>
            <a:ext cx="2660904" cy="411480"/>
          </a:xfrm>
          <a:prstGeom prst="rect">
            <a:avLst/>
          </a:prstGeom>
          <a:noFill/>
        </p:spPr>
        <p:txBody>
          <a:bodyPr wrap="square">
            <a:spAutoFit/>
          </a:bodyPr>
          <a:lstStyle/>
          <a:p>
            <a:pPr algn="l"/>
            <a:r>
              <a:rPr sz="1300" b="1" i="0">
                <a:solidFill>
                  <a:srgbClr val="FFA000"/>
                </a:solidFill>
                <a:latin typeface="微软雅黑"/>
              </a:rPr>
              <a:t>轮足机器人</a:t>
            </a:r>
          </a:p>
        </p:txBody>
      </p:sp>
      <p:sp>
        <p:nvSpPr>
          <p:cNvPr id="30" name="Rectangle 29"/>
          <p:cNvSpPr/>
          <p:nvPr/>
        </p:nvSpPr>
        <p:spPr>
          <a:xfrm>
            <a:off x="6345936" y="1600200"/>
            <a:ext cx="2697480" cy="13258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437376" y="1673352"/>
            <a:ext cx="2514600" cy="347472"/>
          </a:xfrm>
          <a:prstGeom prst="rect">
            <a:avLst/>
          </a:prstGeom>
          <a:noFill/>
        </p:spPr>
        <p:txBody>
          <a:bodyPr wrap="square">
            <a:spAutoFit/>
          </a:bodyPr>
          <a:lstStyle/>
          <a:p>
            <a:pPr algn="l"/>
            <a:r>
              <a:rPr sz="1600" b="1" i="0">
                <a:solidFill>
                  <a:srgbClr val="FFFFFF"/>
                </a:solidFill>
                <a:latin typeface="微软雅黑"/>
              </a:rPr>
              <a:t>山猫 M20</a:t>
            </a:r>
          </a:p>
        </p:txBody>
      </p:sp>
      <p:sp>
        <p:nvSpPr>
          <p:cNvPr id="32" name="TextBox 31"/>
          <p:cNvSpPr txBox="1"/>
          <p:nvPr/>
        </p:nvSpPr>
        <p:spPr>
          <a:xfrm>
            <a:off x="6437376" y="2039112"/>
            <a:ext cx="2514600" cy="228600"/>
          </a:xfrm>
          <a:prstGeom prst="rect">
            <a:avLst/>
          </a:prstGeom>
          <a:noFill/>
        </p:spPr>
        <p:txBody>
          <a:bodyPr wrap="square">
            <a:spAutoFit/>
          </a:bodyPr>
          <a:lstStyle/>
          <a:p>
            <a:pPr algn="l"/>
            <a:r>
              <a:rPr sz="1100" b="0" i="0">
                <a:solidFill>
                  <a:srgbClr val="8899BB"/>
                </a:solidFill>
                <a:latin typeface="微软雅黑"/>
              </a:rPr>
              <a:t>发布：2025</a:t>
            </a:r>
          </a:p>
        </p:txBody>
      </p:sp>
      <p:sp>
        <p:nvSpPr>
          <p:cNvPr id="33" name="TextBox 32"/>
          <p:cNvSpPr txBox="1"/>
          <p:nvPr/>
        </p:nvSpPr>
        <p:spPr>
          <a:xfrm>
            <a:off x="6437376" y="2258568"/>
            <a:ext cx="2514600" cy="548640"/>
          </a:xfrm>
          <a:prstGeom prst="rect">
            <a:avLst/>
          </a:prstGeom>
          <a:noFill/>
        </p:spPr>
        <p:txBody>
          <a:bodyPr wrap="square">
            <a:spAutoFit/>
          </a:bodyPr>
          <a:lstStyle/>
          <a:p>
            <a:pPr algn="l"/>
            <a:r>
              <a:rPr sz="1200" b="0" i="0">
                <a:solidFill>
                  <a:srgbClr val="CCE8FF"/>
                </a:solidFill>
                <a:latin typeface="微软雅黑"/>
              </a:rPr>
              <a:t>行业级，轮式+足式智能切换，全场景通行</a:t>
            </a:r>
          </a:p>
        </p:txBody>
      </p:sp>
      <p:sp>
        <p:nvSpPr>
          <p:cNvPr id="34" name="Rectangle 33"/>
          <p:cNvSpPr/>
          <p:nvPr/>
        </p:nvSpPr>
        <p:spPr>
          <a:xfrm>
            <a:off x="9244584" y="1051560"/>
            <a:ext cx="2880360" cy="539496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9244584" y="1051560"/>
            <a:ext cx="2880360" cy="38100"/>
          </a:xfrm>
          <a:prstGeom prst="rect">
            <a:avLst/>
          </a:prstGeom>
          <a:solidFill>
            <a:srgbClr val="00E5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9354312" y="1115568"/>
            <a:ext cx="2660904" cy="411480"/>
          </a:xfrm>
          <a:prstGeom prst="rect">
            <a:avLst/>
          </a:prstGeom>
          <a:noFill/>
        </p:spPr>
        <p:txBody>
          <a:bodyPr wrap="square">
            <a:spAutoFit/>
          </a:bodyPr>
          <a:lstStyle/>
          <a:p>
            <a:pPr algn="l"/>
            <a:r>
              <a:rPr sz="1300" b="1" i="0">
                <a:solidFill>
                  <a:srgbClr val="00E596"/>
                </a:solidFill>
                <a:latin typeface="微软雅黑"/>
              </a:rPr>
              <a:t>人形机器人</a:t>
            </a:r>
          </a:p>
        </p:txBody>
      </p:sp>
      <p:sp>
        <p:nvSpPr>
          <p:cNvPr id="37" name="Rectangle 36"/>
          <p:cNvSpPr/>
          <p:nvPr/>
        </p:nvSpPr>
        <p:spPr>
          <a:xfrm>
            <a:off x="9336024" y="1600200"/>
            <a:ext cx="2697480" cy="13258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9427464" y="1673352"/>
            <a:ext cx="2514600" cy="347472"/>
          </a:xfrm>
          <a:prstGeom prst="rect">
            <a:avLst/>
          </a:prstGeom>
          <a:noFill/>
        </p:spPr>
        <p:txBody>
          <a:bodyPr wrap="square">
            <a:spAutoFit/>
          </a:bodyPr>
          <a:lstStyle/>
          <a:p>
            <a:pPr algn="l"/>
            <a:r>
              <a:rPr sz="1600" b="1" i="0">
                <a:solidFill>
                  <a:srgbClr val="FFFFFF"/>
                </a:solidFill>
                <a:latin typeface="微软雅黑"/>
              </a:rPr>
              <a:t>DR01</a:t>
            </a:r>
          </a:p>
        </p:txBody>
      </p:sp>
      <p:sp>
        <p:nvSpPr>
          <p:cNvPr id="39" name="TextBox 38"/>
          <p:cNvSpPr txBox="1"/>
          <p:nvPr/>
        </p:nvSpPr>
        <p:spPr>
          <a:xfrm>
            <a:off x="9427464" y="2039112"/>
            <a:ext cx="2514600" cy="228600"/>
          </a:xfrm>
          <a:prstGeom prst="rect">
            <a:avLst/>
          </a:prstGeom>
          <a:noFill/>
        </p:spPr>
        <p:txBody>
          <a:bodyPr wrap="square">
            <a:spAutoFit/>
          </a:bodyPr>
          <a:lstStyle/>
          <a:p>
            <a:pPr algn="l"/>
            <a:r>
              <a:rPr sz="1100" b="0" i="0">
                <a:solidFill>
                  <a:srgbClr val="8899BB"/>
                </a:solidFill>
                <a:latin typeface="微软雅黑"/>
              </a:rPr>
              <a:t>发布：研发中</a:t>
            </a:r>
          </a:p>
        </p:txBody>
      </p:sp>
      <p:sp>
        <p:nvSpPr>
          <p:cNvPr id="40" name="TextBox 39"/>
          <p:cNvSpPr txBox="1"/>
          <p:nvPr/>
        </p:nvSpPr>
        <p:spPr>
          <a:xfrm>
            <a:off x="9427464" y="2258568"/>
            <a:ext cx="2514600" cy="548640"/>
          </a:xfrm>
          <a:prstGeom prst="rect">
            <a:avLst/>
          </a:prstGeom>
          <a:noFill/>
        </p:spPr>
        <p:txBody>
          <a:bodyPr wrap="square">
            <a:spAutoFit/>
          </a:bodyPr>
          <a:lstStyle/>
          <a:p>
            <a:pPr algn="l"/>
            <a:r>
              <a:rPr sz="1200" b="0" i="0">
                <a:solidFill>
                  <a:srgbClr val="CCE8FF"/>
                </a:solidFill>
                <a:latin typeface="微软雅黑"/>
              </a:rPr>
              <a:t>电力作业、消防、安防、工业场景探索</a:t>
            </a:r>
          </a:p>
        </p:txBody>
      </p:sp>
      <p:sp>
        <p:nvSpPr>
          <p:cNvPr id="41" name="Rectangle 40"/>
          <p:cNvSpPr/>
          <p:nvPr/>
        </p:nvSpPr>
        <p:spPr>
          <a:xfrm>
            <a:off x="9336024" y="3063240"/>
            <a:ext cx="2697480" cy="13258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9427464" y="3136392"/>
            <a:ext cx="2514600" cy="347472"/>
          </a:xfrm>
          <a:prstGeom prst="rect">
            <a:avLst/>
          </a:prstGeom>
          <a:noFill/>
        </p:spPr>
        <p:txBody>
          <a:bodyPr wrap="square">
            <a:spAutoFit/>
          </a:bodyPr>
          <a:lstStyle/>
          <a:p>
            <a:pPr algn="l"/>
            <a:r>
              <a:rPr sz="1600" b="1" i="0">
                <a:solidFill>
                  <a:srgbClr val="FFFFFF"/>
                </a:solidFill>
                <a:latin typeface="微软雅黑"/>
              </a:rPr>
              <a:t>DR02</a:t>
            </a:r>
          </a:p>
        </p:txBody>
      </p:sp>
      <p:sp>
        <p:nvSpPr>
          <p:cNvPr id="43" name="TextBox 42"/>
          <p:cNvSpPr txBox="1"/>
          <p:nvPr/>
        </p:nvSpPr>
        <p:spPr>
          <a:xfrm>
            <a:off x="9427464" y="3502152"/>
            <a:ext cx="2514600" cy="228600"/>
          </a:xfrm>
          <a:prstGeom prst="rect">
            <a:avLst/>
          </a:prstGeom>
          <a:noFill/>
        </p:spPr>
        <p:txBody>
          <a:bodyPr wrap="square">
            <a:spAutoFit/>
          </a:bodyPr>
          <a:lstStyle/>
          <a:p>
            <a:pPr algn="l"/>
            <a:r>
              <a:rPr sz="1100" b="0" i="0">
                <a:solidFill>
                  <a:srgbClr val="8899BB"/>
                </a:solidFill>
                <a:latin typeface="微软雅黑"/>
              </a:rPr>
              <a:t>发布：研发中</a:t>
            </a:r>
          </a:p>
        </p:txBody>
      </p:sp>
      <p:sp>
        <p:nvSpPr>
          <p:cNvPr id="44" name="TextBox 43"/>
          <p:cNvSpPr txBox="1"/>
          <p:nvPr/>
        </p:nvSpPr>
        <p:spPr>
          <a:xfrm>
            <a:off x="9427464" y="3721608"/>
            <a:ext cx="2514600" cy="548640"/>
          </a:xfrm>
          <a:prstGeom prst="rect">
            <a:avLst/>
          </a:prstGeom>
          <a:noFill/>
        </p:spPr>
        <p:txBody>
          <a:bodyPr wrap="square">
            <a:spAutoFit/>
          </a:bodyPr>
          <a:lstStyle/>
          <a:p>
            <a:pPr algn="l"/>
            <a:r>
              <a:rPr sz="1200" b="0" i="0">
                <a:solidFill>
                  <a:srgbClr val="CCE8FF"/>
                </a:solidFill>
                <a:latin typeface="微软雅黑"/>
              </a:rPr>
              <a:t>持续迭代，拓宽具身智能边界</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B142A"/>
        </a:solidFill>
        <a:effectLst/>
      </p:bgPr>
    </p:bg>
    <p:spTree>
      <p:nvGrpSpPr>
        <p:cNvPr id="1" name=""/>
        <p:cNvGrpSpPr/>
        <p:nvPr/>
      </p:nvGrpSpPr>
      <p:grpSpPr/>
      <p:sp>
        <p:nvSpPr>
          <p:cNvPr id="2" name="Rectangle 1"/>
          <p:cNvSpPr/>
          <p:nvPr/>
        </p:nvSpPr>
        <p:spPr>
          <a:xfrm>
            <a:off x="0" y="0"/>
            <a:ext cx="12188952" cy="100584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01168"/>
            <a:ext cx="5486400" cy="640080"/>
          </a:xfrm>
          <a:prstGeom prst="rect">
            <a:avLst/>
          </a:prstGeom>
          <a:noFill/>
        </p:spPr>
        <p:txBody>
          <a:bodyPr wrap="square">
            <a:spAutoFit/>
          </a:bodyPr>
          <a:lstStyle/>
          <a:p>
            <a:pPr algn="l"/>
            <a:r>
              <a:rPr sz="2800" b="1" i="0">
                <a:solidFill>
                  <a:srgbClr val="FFFFFF"/>
                </a:solidFill>
                <a:latin typeface="微软雅黑"/>
              </a:rPr>
              <a:t>全球市场地位</a:t>
            </a:r>
          </a:p>
        </p:txBody>
      </p:sp>
      <p:sp>
        <p:nvSpPr>
          <p:cNvPr id="4" name="Rectangle 3"/>
          <p:cNvSpPr/>
          <p:nvPr/>
        </p:nvSpPr>
        <p:spPr>
          <a:xfrm>
            <a:off x="548640" y="896112"/>
            <a:ext cx="11640312"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457200" y="1097280"/>
            <a:ext cx="3657600" cy="219456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457200" y="1097280"/>
            <a:ext cx="3657600" cy="50800"/>
          </a:xfrm>
          <a:prstGeom prst="rect">
            <a:avLst/>
          </a:prstGeom>
          <a:solidFill>
            <a:srgbClr val="FFA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1188720"/>
            <a:ext cx="1097280" cy="1371600"/>
          </a:xfrm>
          <a:prstGeom prst="rect">
            <a:avLst/>
          </a:prstGeom>
          <a:noFill/>
        </p:spPr>
        <p:txBody>
          <a:bodyPr wrap="square">
            <a:spAutoFit/>
          </a:bodyPr>
          <a:lstStyle/>
          <a:p>
            <a:pPr algn="l"/>
            <a:r>
              <a:rPr sz="5600" b="1" i="0">
                <a:solidFill>
                  <a:srgbClr val="FFA000"/>
                </a:solidFill>
                <a:latin typeface="微软雅黑"/>
              </a:rPr>
              <a:t>#1</a:t>
            </a:r>
          </a:p>
        </p:txBody>
      </p:sp>
      <p:sp>
        <p:nvSpPr>
          <p:cNvPr id="8" name="TextBox 7"/>
          <p:cNvSpPr txBox="1"/>
          <p:nvPr/>
        </p:nvSpPr>
        <p:spPr>
          <a:xfrm>
            <a:off x="1737360" y="1280160"/>
            <a:ext cx="2194560" cy="1828800"/>
          </a:xfrm>
          <a:prstGeom prst="rect">
            <a:avLst/>
          </a:prstGeom>
          <a:noFill/>
        </p:spPr>
        <p:txBody>
          <a:bodyPr wrap="square">
            <a:spAutoFit/>
          </a:bodyPr>
          <a:lstStyle/>
          <a:p>
            <a:pPr algn="l"/>
            <a:r>
              <a:rPr sz="1400" b="0" i="0">
                <a:solidFill>
                  <a:srgbClr val="CCE8FF"/>
                </a:solidFill>
                <a:latin typeface="微软雅黑"/>
              </a:rPr>
              <a:t>四足机器人
行业应用领域收入
（全球第一，2025）</a:t>
            </a:r>
          </a:p>
        </p:txBody>
      </p:sp>
      <p:sp>
        <p:nvSpPr>
          <p:cNvPr id="9" name="Rectangle 8"/>
          <p:cNvSpPr/>
          <p:nvPr/>
        </p:nvSpPr>
        <p:spPr>
          <a:xfrm>
            <a:off x="4297680" y="1097280"/>
            <a:ext cx="3657600" cy="219456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4297680" y="1097280"/>
            <a:ext cx="3657600" cy="508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480560" y="1188720"/>
            <a:ext cx="1097280" cy="1371600"/>
          </a:xfrm>
          <a:prstGeom prst="rect">
            <a:avLst/>
          </a:prstGeom>
          <a:noFill/>
        </p:spPr>
        <p:txBody>
          <a:bodyPr wrap="square">
            <a:spAutoFit/>
          </a:bodyPr>
          <a:lstStyle/>
          <a:p>
            <a:pPr algn="l"/>
            <a:r>
              <a:rPr sz="5600" b="1" i="0">
                <a:solidFill>
                  <a:srgbClr val="00D4FF"/>
                </a:solidFill>
                <a:latin typeface="微软雅黑"/>
              </a:rPr>
              <a:t>#2</a:t>
            </a:r>
          </a:p>
        </p:txBody>
      </p:sp>
      <p:sp>
        <p:nvSpPr>
          <p:cNvPr id="12" name="TextBox 11"/>
          <p:cNvSpPr txBox="1"/>
          <p:nvPr/>
        </p:nvSpPr>
        <p:spPr>
          <a:xfrm>
            <a:off x="5577840" y="1280160"/>
            <a:ext cx="2194560" cy="1828800"/>
          </a:xfrm>
          <a:prstGeom prst="rect">
            <a:avLst/>
          </a:prstGeom>
          <a:noFill/>
        </p:spPr>
        <p:txBody>
          <a:bodyPr wrap="square">
            <a:spAutoFit/>
          </a:bodyPr>
          <a:lstStyle/>
          <a:p>
            <a:pPr algn="l"/>
            <a:r>
              <a:rPr sz="1400" b="0" i="0">
                <a:solidFill>
                  <a:srgbClr val="CCE8FF"/>
                </a:solidFill>
                <a:latin typeface="微软雅黑"/>
              </a:rPr>
              <a:t>四足机器人
总收入排名
（全球第二，2025）</a:t>
            </a:r>
          </a:p>
        </p:txBody>
      </p:sp>
      <p:sp>
        <p:nvSpPr>
          <p:cNvPr id="13" name="Rectangle 12"/>
          <p:cNvSpPr/>
          <p:nvPr/>
        </p:nvSpPr>
        <p:spPr>
          <a:xfrm>
            <a:off x="8138160" y="1097280"/>
            <a:ext cx="3657600" cy="219456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8138160" y="1097280"/>
            <a:ext cx="3657600" cy="50800"/>
          </a:xfrm>
          <a:prstGeom prst="rect">
            <a:avLst/>
          </a:prstGeom>
          <a:solidFill>
            <a:srgbClr val="00E5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321040" y="1188720"/>
            <a:ext cx="1097280" cy="1371600"/>
          </a:xfrm>
          <a:prstGeom prst="rect">
            <a:avLst/>
          </a:prstGeom>
          <a:noFill/>
        </p:spPr>
        <p:txBody>
          <a:bodyPr wrap="square">
            <a:spAutoFit/>
          </a:bodyPr>
          <a:lstStyle/>
          <a:p>
            <a:pPr algn="l"/>
            <a:r>
              <a:rPr sz="5600" b="1" i="0">
                <a:solidFill>
                  <a:srgbClr val="00E596"/>
                </a:solidFill>
                <a:latin typeface="微软雅黑"/>
              </a:rPr>
              <a:t>#4</a:t>
            </a:r>
          </a:p>
        </p:txBody>
      </p:sp>
      <p:sp>
        <p:nvSpPr>
          <p:cNvPr id="16" name="TextBox 15"/>
          <p:cNvSpPr txBox="1"/>
          <p:nvPr/>
        </p:nvSpPr>
        <p:spPr>
          <a:xfrm>
            <a:off x="9418320" y="1280160"/>
            <a:ext cx="2194560" cy="1828800"/>
          </a:xfrm>
          <a:prstGeom prst="rect">
            <a:avLst/>
          </a:prstGeom>
          <a:noFill/>
        </p:spPr>
        <p:txBody>
          <a:bodyPr wrap="square">
            <a:spAutoFit/>
          </a:bodyPr>
          <a:lstStyle/>
          <a:p>
            <a:pPr algn="l"/>
            <a:r>
              <a:rPr sz="1400" b="0" i="0">
                <a:solidFill>
                  <a:srgbClr val="CCE8FF"/>
                </a:solidFill>
                <a:latin typeface="微软雅黑"/>
              </a:rPr>
              <a:t>具身智能机器人
总收入排名
（全球第四，2025）</a:t>
            </a:r>
          </a:p>
        </p:txBody>
      </p:sp>
      <p:sp>
        <p:nvSpPr>
          <p:cNvPr id="17" name="TextBox 16"/>
          <p:cNvSpPr txBox="1"/>
          <p:nvPr/>
        </p:nvSpPr>
        <p:spPr>
          <a:xfrm>
            <a:off x="457200" y="3337560"/>
            <a:ext cx="4572000" cy="274320"/>
          </a:xfrm>
          <a:prstGeom prst="rect">
            <a:avLst/>
          </a:prstGeom>
          <a:noFill/>
        </p:spPr>
        <p:txBody>
          <a:bodyPr wrap="square">
            <a:spAutoFit/>
          </a:bodyPr>
          <a:lstStyle/>
          <a:p>
            <a:pPr algn="l"/>
            <a:r>
              <a:rPr sz="1100" b="0" i="1">
                <a:solidFill>
                  <a:srgbClr val="8899BB"/>
                </a:solidFill>
                <a:latin typeface="微软雅黑"/>
              </a:rPr>
              <a:t>数据来源：沙利文（2025年）</a:t>
            </a:r>
          </a:p>
        </p:txBody>
      </p:sp>
      <p:sp>
        <p:nvSpPr>
          <p:cNvPr id="18" name="Rectangle 17"/>
          <p:cNvSpPr/>
          <p:nvPr/>
        </p:nvSpPr>
        <p:spPr>
          <a:xfrm>
            <a:off x="457200" y="3657600"/>
            <a:ext cx="2743200" cy="11887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594360" y="3730752"/>
            <a:ext cx="2468880" cy="594360"/>
          </a:xfrm>
          <a:prstGeom prst="rect">
            <a:avLst/>
          </a:prstGeom>
          <a:noFill/>
        </p:spPr>
        <p:txBody>
          <a:bodyPr wrap="square">
            <a:spAutoFit/>
          </a:bodyPr>
          <a:lstStyle/>
          <a:p>
            <a:pPr algn="l"/>
            <a:r>
              <a:rPr sz="2800" b="1" i="0">
                <a:solidFill>
                  <a:srgbClr val="00D4FF"/>
                </a:solidFill>
                <a:latin typeface="微软雅黑"/>
              </a:rPr>
              <a:t>500+</a:t>
            </a:r>
          </a:p>
        </p:txBody>
      </p:sp>
      <p:sp>
        <p:nvSpPr>
          <p:cNvPr id="20" name="TextBox 19"/>
          <p:cNvSpPr txBox="1"/>
          <p:nvPr/>
        </p:nvSpPr>
        <p:spPr>
          <a:xfrm>
            <a:off x="594360" y="4297680"/>
            <a:ext cx="2468880" cy="365760"/>
          </a:xfrm>
          <a:prstGeom prst="rect">
            <a:avLst/>
          </a:prstGeom>
          <a:noFill/>
        </p:spPr>
        <p:txBody>
          <a:bodyPr wrap="square">
            <a:spAutoFit/>
          </a:bodyPr>
          <a:lstStyle/>
          <a:p>
            <a:pPr algn="l"/>
            <a:r>
              <a:rPr sz="1300" b="0" i="0">
                <a:solidFill>
                  <a:srgbClr val="8899BB"/>
                </a:solidFill>
                <a:latin typeface="微软雅黑"/>
              </a:rPr>
              <a:t>行业级应用客户</a:t>
            </a:r>
          </a:p>
        </p:txBody>
      </p:sp>
      <p:sp>
        <p:nvSpPr>
          <p:cNvPr id="21" name="Rectangle 20"/>
          <p:cNvSpPr/>
          <p:nvPr/>
        </p:nvSpPr>
        <p:spPr>
          <a:xfrm>
            <a:off x="3383280" y="3657600"/>
            <a:ext cx="2743200" cy="11887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3520440" y="3730752"/>
            <a:ext cx="2468880" cy="594360"/>
          </a:xfrm>
          <a:prstGeom prst="rect">
            <a:avLst/>
          </a:prstGeom>
          <a:noFill/>
        </p:spPr>
        <p:txBody>
          <a:bodyPr wrap="square">
            <a:spAutoFit/>
          </a:bodyPr>
          <a:lstStyle/>
          <a:p>
            <a:pPr algn="l"/>
            <a:r>
              <a:rPr sz="2800" b="1" i="0">
                <a:solidFill>
                  <a:srgbClr val="00D4FF"/>
                </a:solidFill>
                <a:latin typeface="微软雅黑"/>
              </a:rPr>
              <a:t>45+</a:t>
            </a:r>
          </a:p>
        </p:txBody>
      </p:sp>
      <p:sp>
        <p:nvSpPr>
          <p:cNvPr id="23" name="TextBox 22"/>
          <p:cNvSpPr txBox="1"/>
          <p:nvPr/>
        </p:nvSpPr>
        <p:spPr>
          <a:xfrm>
            <a:off x="3520440" y="4297680"/>
            <a:ext cx="2468880" cy="365760"/>
          </a:xfrm>
          <a:prstGeom prst="rect">
            <a:avLst/>
          </a:prstGeom>
          <a:noFill/>
        </p:spPr>
        <p:txBody>
          <a:bodyPr wrap="square">
            <a:spAutoFit/>
          </a:bodyPr>
          <a:lstStyle/>
          <a:p>
            <a:pPr algn="l"/>
            <a:r>
              <a:rPr sz="1300" b="0" i="0">
                <a:solidFill>
                  <a:srgbClr val="8899BB"/>
                </a:solidFill>
                <a:latin typeface="微软雅黑"/>
              </a:rPr>
              <a:t>覆盖国家/地区</a:t>
            </a:r>
          </a:p>
        </p:txBody>
      </p:sp>
      <p:sp>
        <p:nvSpPr>
          <p:cNvPr id="24" name="Rectangle 23"/>
          <p:cNvSpPr/>
          <p:nvPr/>
        </p:nvSpPr>
        <p:spPr>
          <a:xfrm>
            <a:off x="6309360" y="3657600"/>
            <a:ext cx="2743200" cy="11887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446520" y="3730752"/>
            <a:ext cx="2468880" cy="594360"/>
          </a:xfrm>
          <a:prstGeom prst="rect">
            <a:avLst/>
          </a:prstGeom>
          <a:noFill/>
        </p:spPr>
        <p:txBody>
          <a:bodyPr wrap="square">
            <a:spAutoFit/>
          </a:bodyPr>
          <a:lstStyle/>
          <a:p>
            <a:pPr algn="l"/>
            <a:r>
              <a:rPr sz="2800" b="1" i="0">
                <a:solidFill>
                  <a:srgbClr val="00D4FF"/>
                </a:solidFill>
                <a:latin typeface="微软雅黑"/>
              </a:rPr>
              <a:t>21项</a:t>
            </a:r>
          </a:p>
        </p:txBody>
      </p:sp>
      <p:sp>
        <p:nvSpPr>
          <p:cNvPr id="26" name="TextBox 25"/>
          <p:cNvSpPr txBox="1"/>
          <p:nvPr/>
        </p:nvSpPr>
        <p:spPr>
          <a:xfrm>
            <a:off x="6446520" y="4297680"/>
            <a:ext cx="2468880" cy="365760"/>
          </a:xfrm>
          <a:prstGeom prst="rect">
            <a:avLst/>
          </a:prstGeom>
          <a:noFill/>
        </p:spPr>
        <p:txBody>
          <a:bodyPr wrap="square">
            <a:spAutoFit/>
          </a:bodyPr>
          <a:lstStyle/>
          <a:p>
            <a:pPr algn="l"/>
            <a:r>
              <a:rPr sz="1300" b="0" i="0">
                <a:solidFill>
                  <a:srgbClr val="8899BB"/>
                </a:solidFill>
                <a:latin typeface="微软雅黑"/>
              </a:rPr>
              <a:t>境内发明专利</a:t>
            </a:r>
          </a:p>
        </p:txBody>
      </p:sp>
      <p:sp>
        <p:nvSpPr>
          <p:cNvPr id="27" name="Rectangle 26"/>
          <p:cNvSpPr/>
          <p:nvPr/>
        </p:nvSpPr>
        <p:spPr>
          <a:xfrm>
            <a:off x="9235440" y="3657600"/>
            <a:ext cx="2743200" cy="118872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9372600" y="3730752"/>
            <a:ext cx="2468880" cy="594360"/>
          </a:xfrm>
          <a:prstGeom prst="rect">
            <a:avLst/>
          </a:prstGeom>
          <a:noFill/>
        </p:spPr>
        <p:txBody>
          <a:bodyPr wrap="square">
            <a:spAutoFit/>
          </a:bodyPr>
          <a:lstStyle/>
          <a:p>
            <a:pPr algn="l"/>
            <a:r>
              <a:rPr sz="2800" b="1" i="0">
                <a:solidFill>
                  <a:srgbClr val="00D4FF"/>
                </a:solidFill>
                <a:latin typeface="微软雅黑"/>
              </a:rPr>
              <a:t>172人</a:t>
            </a:r>
          </a:p>
        </p:txBody>
      </p:sp>
      <p:sp>
        <p:nvSpPr>
          <p:cNvPr id="29" name="TextBox 28"/>
          <p:cNvSpPr txBox="1"/>
          <p:nvPr/>
        </p:nvSpPr>
        <p:spPr>
          <a:xfrm>
            <a:off x="9372600" y="4297680"/>
            <a:ext cx="2468880" cy="365760"/>
          </a:xfrm>
          <a:prstGeom prst="rect">
            <a:avLst/>
          </a:prstGeom>
          <a:noFill/>
        </p:spPr>
        <p:txBody>
          <a:bodyPr wrap="square">
            <a:spAutoFit/>
          </a:bodyPr>
          <a:lstStyle/>
          <a:p>
            <a:pPr algn="l"/>
            <a:r>
              <a:rPr sz="1300" b="0" i="0">
                <a:solidFill>
                  <a:srgbClr val="8899BB"/>
                </a:solidFill>
                <a:latin typeface="微软雅黑"/>
              </a:rPr>
              <a:t>研发团队规模</a:t>
            </a:r>
          </a:p>
        </p:txBody>
      </p:sp>
      <p:sp>
        <p:nvSpPr>
          <p:cNvPr id="30" name="TextBox 29"/>
          <p:cNvSpPr txBox="1"/>
          <p:nvPr/>
        </p:nvSpPr>
        <p:spPr>
          <a:xfrm>
            <a:off x="457200" y="4983480"/>
            <a:ext cx="4572000" cy="365760"/>
          </a:xfrm>
          <a:prstGeom prst="rect">
            <a:avLst/>
          </a:prstGeom>
          <a:noFill/>
        </p:spPr>
        <p:txBody>
          <a:bodyPr wrap="square">
            <a:spAutoFit/>
          </a:bodyPr>
          <a:lstStyle/>
          <a:p>
            <a:pPr algn="l"/>
            <a:r>
              <a:rPr sz="1400" b="1" i="0">
                <a:solidFill>
                  <a:srgbClr val="00D4FF"/>
                </a:solidFill>
                <a:latin typeface="微软雅黑"/>
              </a:rPr>
              <a:t>核心应用场景</a:t>
            </a:r>
          </a:p>
        </p:txBody>
      </p:sp>
      <p:sp>
        <p:nvSpPr>
          <p:cNvPr id="31" name="Rectangle 30"/>
          <p:cNvSpPr/>
          <p:nvPr/>
        </p:nvSpPr>
        <p:spPr>
          <a:xfrm>
            <a:off x="457200" y="5440680"/>
            <a:ext cx="1325880" cy="38404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533400" y="5478780"/>
            <a:ext cx="1173480" cy="307848"/>
          </a:xfrm>
          <a:prstGeom prst="rect">
            <a:avLst/>
          </a:prstGeom>
          <a:noFill/>
        </p:spPr>
        <p:txBody>
          <a:bodyPr wrap="square">
            <a:spAutoFit/>
          </a:bodyPr>
          <a:lstStyle/>
          <a:p>
            <a:pPr algn="ctr"/>
            <a:r>
              <a:rPr sz="1200" b="1" i="0">
                <a:solidFill>
                  <a:srgbClr val="CCE8FF"/>
                </a:solidFill>
                <a:latin typeface="微软雅黑"/>
              </a:rPr>
              <a:t>电力巡检</a:t>
            </a:r>
          </a:p>
        </p:txBody>
      </p:sp>
      <p:sp>
        <p:nvSpPr>
          <p:cNvPr id="33" name="Rectangle 32"/>
          <p:cNvSpPr/>
          <p:nvPr/>
        </p:nvSpPr>
        <p:spPr>
          <a:xfrm>
            <a:off x="1920240" y="5440680"/>
            <a:ext cx="1325880" cy="38404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1996440" y="5478780"/>
            <a:ext cx="1173480" cy="307848"/>
          </a:xfrm>
          <a:prstGeom prst="rect">
            <a:avLst/>
          </a:prstGeom>
          <a:noFill/>
        </p:spPr>
        <p:txBody>
          <a:bodyPr wrap="square">
            <a:spAutoFit/>
          </a:bodyPr>
          <a:lstStyle/>
          <a:p>
            <a:pPr algn="ctr"/>
            <a:r>
              <a:rPr sz="1200" b="1" i="0">
                <a:solidFill>
                  <a:srgbClr val="CCE8FF"/>
                </a:solidFill>
                <a:latin typeface="微软雅黑"/>
              </a:rPr>
              <a:t>应急消防</a:t>
            </a:r>
          </a:p>
        </p:txBody>
      </p:sp>
      <p:sp>
        <p:nvSpPr>
          <p:cNvPr id="35" name="Rectangle 34"/>
          <p:cNvSpPr/>
          <p:nvPr/>
        </p:nvSpPr>
        <p:spPr>
          <a:xfrm>
            <a:off x="3383280" y="5440680"/>
            <a:ext cx="1325880" cy="38404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3459480" y="5478780"/>
            <a:ext cx="1173480" cy="307848"/>
          </a:xfrm>
          <a:prstGeom prst="rect">
            <a:avLst/>
          </a:prstGeom>
          <a:noFill/>
        </p:spPr>
        <p:txBody>
          <a:bodyPr wrap="square">
            <a:spAutoFit/>
          </a:bodyPr>
          <a:lstStyle/>
          <a:p>
            <a:pPr algn="ctr"/>
            <a:r>
              <a:rPr sz="1200" b="1" i="0">
                <a:solidFill>
                  <a:srgbClr val="CCE8FF"/>
                </a:solidFill>
                <a:latin typeface="微软雅黑"/>
              </a:rPr>
              <a:t>工业巡检</a:t>
            </a:r>
          </a:p>
        </p:txBody>
      </p:sp>
      <p:sp>
        <p:nvSpPr>
          <p:cNvPr id="37" name="Rectangle 36"/>
          <p:cNvSpPr/>
          <p:nvPr/>
        </p:nvSpPr>
        <p:spPr>
          <a:xfrm>
            <a:off x="4846320" y="5440680"/>
            <a:ext cx="1325880" cy="38404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4922520" y="5478780"/>
            <a:ext cx="1173480" cy="307848"/>
          </a:xfrm>
          <a:prstGeom prst="rect">
            <a:avLst/>
          </a:prstGeom>
          <a:noFill/>
        </p:spPr>
        <p:txBody>
          <a:bodyPr wrap="square">
            <a:spAutoFit/>
          </a:bodyPr>
          <a:lstStyle/>
          <a:p>
            <a:pPr algn="ctr"/>
            <a:r>
              <a:rPr sz="1200" b="1" i="0">
                <a:solidFill>
                  <a:srgbClr val="CCE8FF"/>
                </a:solidFill>
                <a:latin typeface="微软雅黑"/>
              </a:rPr>
              <a:t>警务安防</a:t>
            </a:r>
          </a:p>
        </p:txBody>
      </p:sp>
      <p:sp>
        <p:nvSpPr>
          <p:cNvPr id="39" name="Rectangle 38"/>
          <p:cNvSpPr/>
          <p:nvPr/>
        </p:nvSpPr>
        <p:spPr>
          <a:xfrm>
            <a:off x="6309360" y="5440680"/>
            <a:ext cx="1325880" cy="38404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6385560" y="5478780"/>
            <a:ext cx="1173480" cy="307848"/>
          </a:xfrm>
          <a:prstGeom prst="rect">
            <a:avLst/>
          </a:prstGeom>
          <a:noFill/>
        </p:spPr>
        <p:txBody>
          <a:bodyPr wrap="square">
            <a:spAutoFit/>
          </a:bodyPr>
          <a:lstStyle/>
          <a:p>
            <a:pPr algn="ctr"/>
            <a:r>
              <a:rPr sz="1200" b="1" i="0">
                <a:solidFill>
                  <a:srgbClr val="CCE8FF"/>
                </a:solidFill>
                <a:latin typeface="微软雅黑"/>
              </a:rPr>
              <a:t>公共基建</a:t>
            </a:r>
          </a:p>
        </p:txBody>
      </p:sp>
      <p:sp>
        <p:nvSpPr>
          <p:cNvPr id="41" name="Rectangle 40"/>
          <p:cNvSpPr/>
          <p:nvPr/>
        </p:nvSpPr>
        <p:spPr>
          <a:xfrm>
            <a:off x="7772400" y="5440680"/>
            <a:ext cx="1325880" cy="38404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7848600" y="5478780"/>
            <a:ext cx="1173480" cy="307848"/>
          </a:xfrm>
          <a:prstGeom prst="rect">
            <a:avLst/>
          </a:prstGeom>
          <a:noFill/>
        </p:spPr>
        <p:txBody>
          <a:bodyPr wrap="square">
            <a:spAutoFit/>
          </a:bodyPr>
          <a:lstStyle/>
          <a:p>
            <a:pPr algn="ctr"/>
            <a:r>
              <a:rPr sz="1200" b="1" i="0">
                <a:solidFill>
                  <a:srgbClr val="CCE8FF"/>
                </a:solidFill>
                <a:latin typeface="微软雅黑"/>
              </a:rPr>
              <a:t>巡逻巡查</a:t>
            </a:r>
          </a:p>
        </p:txBody>
      </p:sp>
      <p:sp>
        <p:nvSpPr>
          <p:cNvPr id="43" name="Rectangle 42"/>
          <p:cNvSpPr/>
          <p:nvPr/>
        </p:nvSpPr>
        <p:spPr>
          <a:xfrm>
            <a:off x="9235440" y="5440680"/>
            <a:ext cx="1325880" cy="38404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9311640" y="5478780"/>
            <a:ext cx="1173480" cy="307848"/>
          </a:xfrm>
          <a:prstGeom prst="rect">
            <a:avLst/>
          </a:prstGeom>
          <a:noFill/>
        </p:spPr>
        <p:txBody>
          <a:bodyPr wrap="square">
            <a:spAutoFit/>
          </a:bodyPr>
          <a:lstStyle/>
          <a:p>
            <a:pPr algn="ctr"/>
            <a:r>
              <a:rPr sz="1200" b="1" i="0">
                <a:solidFill>
                  <a:srgbClr val="CCE8FF"/>
                </a:solidFill>
                <a:latin typeface="微软雅黑"/>
              </a:rPr>
              <a:t>物流运输</a:t>
            </a:r>
          </a:p>
        </p:txBody>
      </p:sp>
      <p:sp>
        <p:nvSpPr>
          <p:cNvPr id="45" name="Rectangle 44"/>
          <p:cNvSpPr/>
          <p:nvPr/>
        </p:nvSpPr>
        <p:spPr>
          <a:xfrm>
            <a:off x="10698480" y="5440680"/>
            <a:ext cx="1325880" cy="38404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10774680" y="5478780"/>
            <a:ext cx="1173480" cy="307848"/>
          </a:xfrm>
          <a:prstGeom prst="rect">
            <a:avLst/>
          </a:prstGeom>
          <a:noFill/>
        </p:spPr>
        <p:txBody>
          <a:bodyPr wrap="square">
            <a:spAutoFit/>
          </a:bodyPr>
          <a:lstStyle/>
          <a:p>
            <a:pPr algn="ctr"/>
            <a:r>
              <a:rPr sz="1200" b="1" i="0">
                <a:solidFill>
                  <a:srgbClr val="CCE8FF"/>
                </a:solidFill>
                <a:latin typeface="微软雅黑"/>
              </a:rPr>
              <a:t>科研教育</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B142A"/>
        </a:solidFill>
        <a:effectLst/>
      </p:bgPr>
    </p:bg>
    <p:spTree>
      <p:nvGrpSpPr>
        <p:cNvPr id="1" name=""/>
        <p:cNvGrpSpPr/>
        <p:nvPr/>
      </p:nvGrpSpPr>
      <p:grpSpPr/>
      <p:sp>
        <p:nvSpPr>
          <p:cNvPr id="2" name="Rectangle 1"/>
          <p:cNvSpPr/>
          <p:nvPr/>
        </p:nvSpPr>
        <p:spPr>
          <a:xfrm>
            <a:off x="0" y="0"/>
            <a:ext cx="12188952" cy="100584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01168"/>
            <a:ext cx="7315200" cy="640080"/>
          </a:xfrm>
          <a:prstGeom prst="rect">
            <a:avLst/>
          </a:prstGeom>
          <a:noFill/>
        </p:spPr>
        <p:txBody>
          <a:bodyPr wrap="square">
            <a:spAutoFit/>
          </a:bodyPr>
          <a:lstStyle/>
          <a:p>
            <a:pPr algn="l"/>
            <a:r>
              <a:rPr sz="2800" b="1" i="0">
                <a:solidFill>
                  <a:srgbClr val="FFFFFF"/>
                </a:solidFill>
                <a:latin typeface="微软雅黑"/>
              </a:rPr>
              <a:t>同行业竞争对比（2025年度）</a:t>
            </a:r>
          </a:p>
        </p:txBody>
      </p:sp>
      <p:sp>
        <p:nvSpPr>
          <p:cNvPr id="4" name="Rectangle 3"/>
          <p:cNvSpPr/>
          <p:nvPr/>
        </p:nvSpPr>
        <p:spPr>
          <a:xfrm>
            <a:off x="548640" y="896112"/>
            <a:ext cx="11640312"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365760" y="1097280"/>
            <a:ext cx="1783080" cy="658368"/>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457200" y="1234440"/>
            <a:ext cx="1645920" cy="475488"/>
          </a:xfrm>
          <a:prstGeom prst="rect">
            <a:avLst/>
          </a:prstGeom>
          <a:noFill/>
        </p:spPr>
        <p:txBody>
          <a:bodyPr wrap="square">
            <a:spAutoFit/>
          </a:bodyPr>
          <a:lstStyle/>
          <a:p>
            <a:pPr algn="ctr"/>
            <a:r>
              <a:rPr sz="1300" b="1" i="0">
                <a:solidFill>
                  <a:srgbClr val="0B142A"/>
                </a:solidFill>
                <a:latin typeface="微软雅黑"/>
              </a:rPr>
              <a:t>公司</a:t>
            </a:r>
          </a:p>
        </p:txBody>
      </p:sp>
      <p:sp>
        <p:nvSpPr>
          <p:cNvPr id="7" name="Rectangle 6"/>
          <p:cNvSpPr/>
          <p:nvPr/>
        </p:nvSpPr>
        <p:spPr>
          <a:xfrm>
            <a:off x="2286000" y="1097280"/>
            <a:ext cx="2606040" cy="658368"/>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2377440" y="1234440"/>
            <a:ext cx="2468880" cy="475488"/>
          </a:xfrm>
          <a:prstGeom prst="rect">
            <a:avLst/>
          </a:prstGeom>
          <a:noFill/>
        </p:spPr>
        <p:txBody>
          <a:bodyPr wrap="square">
            <a:spAutoFit/>
          </a:bodyPr>
          <a:lstStyle/>
          <a:p>
            <a:pPr algn="ctr"/>
            <a:r>
              <a:rPr sz="1300" b="1" i="0">
                <a:solidFill>
                  <a:srgbClr val="0B142A"/>
                </a:solidFill>
                <a:latin typeface="微软雅黑"/>
              </a:rPr>
              <a:t>营业收入（万元）</a:t>
            </a:r>
          </a:p>
        </p:txBody>
      </p:sp>
      <p:sp>
        <p:nvSpPr>
          <p:cNvPr id="9" name="Rectangle 8"/>
          <p:cNvSpPr/>
          <p:nvPr/>
        </p:nvSpPr>
        <p:spPr>
          <a:xfrm>
            <a:off x="5029200" y="1097280"/>
            <a:ext cx="1874520" cy="658368"/>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120640" y="1234440"/>
            <a:ext cx="1737360" cy="475488"/>
          </a:xfrm>
          <a:prstGeom prst="rect">
            <a:avLst/>
          </a:prstGeom>
          <a:noFill/>
        </p:spPr>
        <p:txBody>
          <a:bodyPr wrap="square">
            <a:spAutoFit/>
          </a:bodyPr>
          <a:lstStyle/>
          <a:p>
            <a:pPr algn="ctr"/>
            <a:r>
              <a:rPr sz="1300" b="1" i="0">
                <a:solidFill>
                  <a:srgbClr val="0B142A"/>
                </a:solidFill>
                <a:latin typeface="微软雅黑"/>
              </a:rPr>
              <a:t>毛利率</a:t>
            </a:r>
          </a:p>
        </p:txBody>
      </p:sp>
      <p:sp>
        <p:nvSpPr>
          <p:cNvPr id="11" name="Rectangle 10"/>
          <p:cNvSpPr/>
          <p:nvPr/>
        </p:nvSpPr>
        <p:spPr>
          <a:xfrm>
            <a:off x="7040880" y="1097280"/>
            <a:ext cx="1874520" cy="658368"/>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132320" y="1234440"/>
            <a:ext cx="1737360" cy="475488"/>
          </a:xfrm>
          <a:prstGeom prst="rect">
            <a:avLst/>
          </a:prstGeom>
          <a:noFill/>
        </p:spPr>
        <p:txBody>
          <a:bodyPr wrap="square">
            <a:spAutoFit/>
          </a:bodyPr>
          <a:lstStyle/>
          <a:p>
            <a:pPr algn="ctr"/>
            <a:r>
              <a:rPr sz="1300" b="1" i="0">
                <a:solidFill>
                  <a:srgbClr val="0B142A"/>
                </a:solidFill>
                <a:latin typeface="微软雅黑"/>
              </a:rPr>
              <a:t>研发费用/收入</a:t>
            </a:r>
          </a:p>
        </p:txBody>
      </p:sp>
      <p:sp>
        <p:nvSpPr>
          <p:cNvPr id="13" name="Rectangle 12"/>
          <p:cNvSpPr/>
          <p:nvPr/>
        </p:nvSpPr>
        <p:spPr>
          <a:xfrm>
            <a:off x="9144000" y="1097280"/>
            <a:ext cx="2651760" cy="658368"/>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9235440" y="1234440"/>
            <a:ext cx="2514600" cy="475488"/>
          </a:xfrm>
          <a:prstGeom prst="rect">
            <a:avLst/>
          </a:prstGeom>
          <a:noFill/>
        </p:spPr>
        <p:txBody>
          <a:bodyPr wrap="square">
            <a:spAutoFit/>
          </a:bodyPr>
          <a:lstStyle/>
          <a:p>
            <a:pPr algn="ctr"/>
            <a:r>
              <a:rPr sz="1300" b="1" i="0">
                <a:solidFill>
                  <a:srgbClr val="0B142A"/>
                </a:solidFill>
                <a:latin typeface="微软雅黑"/>
              </a:rPr>
              <a:t>备注</a:t>
            </a:r>
          </a:p>
        </p:txBody>
      </p:sp>
      <p:sp>
        <p:nvSpPr>
          <p:cNvPr id="15" name="Rectangle 14"/>
          <p:cNvSpPr/>
          <p:nvPr/>
        </p:nvSpPr>
        <p:spPr>
          <a:xfrm>
            <a:off x="365760" y="1755648"/>
            <a:ext cx="1783080" cy="65836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57200" y="1892808"/>
            <a:ext cx="1645920" cy="475488"/>
          </a:xfrm>
          <a:prstGeom prst="rect">
            <a:avLst/>
          </a:prstGeom>
          <a:noFill/>
        </p:spPr>
        <p:txBody>
          <a:bodyPr wrap="square">
            <a:spAutoFit/>
          </a:bodyPr>
          <a:lstStyle/>
          <a:p>
            <a:pPr algn="l"/>
            <a:r>
              <a:rPr sz="1400" b="0" i="0">
                <a:solidFill>
                  <a:srgbClr val="CCE8FF"/>
                </a:solidFill>
                <a:latin typeface="微软雅黑"/>
              </a:rPr>
              <a:t>宇树科技</a:t>
            </a:r>
          </a:p>
        </p:txBody>
      </p:sp>
      <p:sp>
        <p:nvSpPr>
          <p:cNvPr id="17" name="Rectangle 16"/>
          <p:cNvSpPr/>
          <p:nvPr/>
        </p:nvSpPr>
        <p:spPr>
          <a:xfrm>
            <a:off x="2286000" y="1755648"/>
            <a:ext cx="2606040" cy="65836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2377440" y="1892808"/>
            <a:ext cx="2468880" cy="475488"/>
          </a:xfrm>
          <a:prstGeom prst="rect">
            <a:avLst/>
          </a:prstGeom>
          <a:noFill/>
        </p:spPr>
        <p:txBody>
          <a:bodyPr wrap="square">
            <a:spAutoFit/>
          </a:bodyPr>
          <a:lstStyle/>
          <a:p>
            <a:pPr algn="r"/>
            <a:r>
              <a:rPr sz="1400" b="0" i="0">
                <a:solidFill>
                  <a:srgbClr val="CCE8FF"/>
                </a:solidFill>
                <a:latin typeface="微软雅黑"/>
              </a:rPr>
              <a:t>170,820.87</a:t>
            </a:r>
          </a:p>
        </p:txBody>
      </p:sp>
      <p:sp>
        <p:nvSpPr>
          <p:cNvPr id="19" name="Rectangle 18"/>
          <p:cNvSpPr/>
          <p:nvPr/>
        </p:nvSpPr>
        <p:spPr>
          <a:xfrm>
            <a:off x="5029200" y="1755648"/>
            <a:ext cx="1874520" cy="65836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5120640" y="1892808"/>
            <a:ext cx="1737360" cy="475488"/>
          </a:xfrm>
          <a:prstGeom prst="rect">
            <a:avLst/>
          </a:prstGeom>
          <a:noFill/>
        </p:spPr>
        <p:txBody>
          <a:bodyPr wrap="square">
            <a:spAutoFit/>
          </a:bodyPr>
          <a:lstStyle/>
          <a:p>
            <a:pPr algn="r"/>
            <a:r>
              <a:rPr sz="1400" b="0" i="0">
                <a:solidFill>
                  <a:srgbClr val="CCE8FF"/>
                </a:solidFill>
                <a:latin typeface="微软雅黑"/>
              </a:rPr>
              <a:t>—</a:t>
            </a:r>
          </a:p>
        </p:txBody>
      </p:sp>
      <p:sp>
        <p:nvSpPr>
          <p:cNvPr id="21" name="Rectangle 20"/>
          <p:cNvSpPr/>
          <p:nvPr/>
        </p:nvSpPr>
        <p:spPr>
          <a:xfrm>
            <a:off x="7040880" y="1755648"/>
            <a:ext cx="1874520" cy="65836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132320" y="1892808"/>
            <a:ext cx="1737360" cy="475488"/>
          </a:xfrm>
          <a:prstGeom prst="rect">
            <a:avLst/>
          </a:prstGeom>
          <a:noFill/>
        </p:spPr>
        <p:txBody>
          <a:bodyPr wrap="square">
            <a:spAutoFit/>
          </a:bodyPr>
          <a:lstStyle/>
          <a:p>
            <a:pPr algn="r"/>
            <a:r>
              <a:rPr sz="1400" b="0" i="0">
                <a:solidFill>
                  <a:srgbClr val="CCE8FF"/>
                </a:solidFill>
                <a:latin typeface="微软雅黑"/>
              </a:rPr>
              <a:t>17.84%</a:t>
            </a:r>
          </a:p>
        </p:txBody>
      </p:sp>
      <p:sp>
        <p:nvSpPr>
          <p:cNvPr id="23" name="Rectangle 22"/>
          <p:cNvSpPr/>
          <p:nvPr/>
        </p:nvSpPr>
        <p:spPr>
          <a:xfrm>
            <a:off x="9144000" y="1755648"/>
            <a:ext cx="2651760" cy="65836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235440" y="1892808"/>
            <a:ext cx="2514600" cy="475488"/>
          </a:xfrm>
          <a:prstGeom prst="rect">
            <a:avLst/>
          </a:prstGeom>
          <a:noFill/>
        </p:spPr>
        <p:txBody>
          <a:bodyPr wrap="square">
            <a:spAutoFit/>
          </a:bodyPr>
          <a:lstStyle/>
          <a:p>
            <a:pPr algn="l"/>
            <a:r>
              <a:rPr sz="1400" b="0" i="0">
                <a:solidFill>
                  <a:srgbClr val="CCE8FF"/>
                </a:solidFill>
                <a:latin typeface="微软雅黑"/>
              </a:rPr>
              <a:t>A股科创板在审</a:t>
            </a:r>
          </a:p>
        </p:txBody>
      </p:sp>
      <p:sp>
        <p:nvSpPr>
          <p:cNvPr id="25" name="Rectangle 24"/>
          <p:cNvSpPr/>
          <p:nvPr/>
        </p:nvSpPr>
        <p:spPr>
          <a:xfrm>
            <a:off x="365760" y="2414016"/>
            <a:ext cx="1783080" cy="65836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457200" y="2551176"/>
            <a:ext cx="1645920" cy="475488"/>
          </a:xfrm>
          <a:prstGeom prst="rect">
            <a:avLst/>
          </a:prstGeom>
          <a:noFill/>
        </p:spPr>
        <p:txBody>
          <a:bodyPr wrap="square">
            <a:spAutoFit/>
          </a:bodyPr>
          <a:lstStyle/>
          <a:p>
            <a:pPr algn="l"/>
            <a:r>
              <a:rPr sz="1400" b="0" i="0">
                <a:solidFill>
                  <a:srgbClr val="CCE8FF"/>
                </a:solidFill>
                <a:latin typeface="微软雅黑"/>
              </a:rPr>
              <a:t>优必选</a:t>
            </a:r>
          </a:p>
        </p:txBody>
      </p:sp>
      <p:sp>
        <p:nvSpPr>
          <p:cNvPr id="27" name="Rectangle 26"/>
          <p:cNvSpPr/>
          <p:nvPr/>
        </p:nvSpPr>
        <p:spPr>
          <a:xfrm>
            <a:off x="2286000" y="2414016"/>
            <a:ext cx="2606040" cy="65836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2377440" y="2551176"/>
            <a:ext cx="2468880" cy="475488"/>
          </a:xfrm>
          <a:prstGeom prst="rect">
            <a:avLst/>
          </a:prstGeom>
          <a:noFill/>
        </p:spPr>
        <p:txBody>
          <a:bodyPr wrap="square">
            <a:spAutoFit/>
          </a:bodyPr>
          <a:lstStyle/>
          <a:p>
            <a:pPr algn="r"/>
            <a:r>
              <a:rPr sz="1400" b="0" i="0">
                <a:solidFill>
                  <a:srgbClr val="CCE8FF"/>
                </a:solidFill>
                <a:latin typeface="微软雅黑"/>
              </a:rPr>
              <a:t>200,099.90</a:t>
            </a:r>
          </a:p>
        </p:txBody>
      </p:sp>
      <p:sp>
        <p:nvSpPr>
          <p:cNvPr id="29" name="Rectangle 28"/>
          <p:cNvSpPr/>
          <p:nvPr/>
        </p:nvSpPr>
        <p:spPr>
          <a:xfrm>
            <a:off x="5029200" y="2414016"/>
            <a:ext cx="1874520" cy="65836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120640" y="2551176"/>
            <a:ext cx="1737360" cy="475488"/>
          </a:xfrm>
          <a:prstGeom prst="rect">
            <a:avLst/>
          </a:prstGeom>
          <a:noFill/>
        </p:spPr>
        <p:txBody>
          <a:bodyPr wrap="square">
            <a:spAutoFit/>
          </a:bodyPr>
          <a:lstStyle/>
          <a:p>
            <a:pPr algn="r"/>
            <a:r>
              <a:rPr sz="1400" b="0" i="0">
                <a:solidFill>
                  <a:srgbClr val="CCE8FF"/>
                </a:solidFill>
                <a:latin typeface="微软雅黑"/>
              </a:rPr>
              <a:t>37.67%</a:t>
            </a:r>
          </a:p>
        </p:txBody>
      </p:sp>
      <p:sp>
        <p:nvSpPr>
          <p:cNvPr id="31" name="Rectangle 30"/>
          <p:cNvSpPr/>
          <p:nvPr/>
        </p:nvSpPr>
        <p:spPr>
          <a:xfrm>
            <a:off x="7040880" y="2414016"/>
            <a:ext cx="1874520" cy="65836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7132320" y="2551176"/>
            <a:ext cx="1737360" cy="475488"/>
          </a:xfrm>
          <a:prstGeom prst="rect">
            <a:avLst/>
          </a:prstGeom>
          <a:noFill/>
        </p:spPr>
        <p:txBody>
          <a:bodyPr wrap="square">
            <a:spAutoFit/>
          </a:bodyPr>
          <a:lstStyle/>
          <a:p>
            <a:pPr algn="r"/>
            <a:r>
              <a:rPr sz="1400" b="0" i="0">
                <a:solidFill>
                  <a:srgbClr val="CCE8FF"/>
                </a:solidFill>
                <a:latin typeface="微软雅黑"/>
              </a:rPr>
              <a:t>25.36%</a:t>
            </a:r>
          </a:p>
        </p:txBody>
      </p:sp>
      <p:sp>
        <p:nvSpPr>
          <p:cNvPr id="33" name="Rectangle 32"/>
          <p:cNvSpPr/>
          <p:nvPr/>
        </p:nvSpPr>
        <p:spPr>
          <a:xfrm>
            <a:off x="9144000" y="2414016"/>
            <a:ext cx="2651760" cy="658368"/>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9235440" y="2551176"/>
            <a:ext cx="2514600" cy="475488"/>
          </a:xfrm>
          <a:prstGeom prst="rect">
            <a:avLst/>
          </a:prstGeom>
          <a:noFill/>
        </p:spPr>
        <p:txBody>
          <a:bodyPr wrap="square">
            <a:spAutoFit/>
          </a:bodyPr>
          <a:lstStyle/>
          <a:p>
            <a:pPr algn="l"/>
            <a:r>
              <a:rPr sz="1400" b="0" i="0">
                <a:solidFill>
                  <a:srgbClr val="CCE8FF"/>
                </a:solidFill>
                <a:latin typeface="微软雅黑"/>
              </a:rPr>
              <a:t>港股，9880.HK</a:t>
            </a:r>
          </a:p>
        </p:txBody>
      </p:sp>
      <p:sp>
        <p:nvSpPr>
          <p:cNvPr id="35" name="Rectangle 34"/>
          <p:cNvSpPr/>
          <p:nvPr/>
        </p:nvSpPr>
        <p:spPr>
          <a:xfrm>
            <a:off x="365760" y="3072384"/>
            <a:ext cx="1783080" cy="65836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457200" y="3209544"/>
            <a:ext cx="1645920" cy="475488"/>
          </a:xfrm>
          <a:prstGeom prst="rect">
            <a:avLst/>
          </a:prstGeom>
          <a:noFill/>
        </p:spPr>
        <p:txBody>
          <a:bodyPr wrap="square">
            <a:spAutoFit/>
          </a:bodyPr>
          <a:lstStyle/>
          <a:p>
            <a:pPr algn="l"/>
            <a:r>
              <a:rPr sz="1400" b="0" i="0">
                <a:solidFill>
                  <a:srgbClr val="CCE8FF"/>
                </a:solidFill>
                <a:latin typeface="微软雅黑"/>
              </a:rPr>
              <a:t>越疆</a:t>
            </a:r>
          </a:p>
        </p:txBody>
      </p:sp>
      <p:sp>
        <p:nvSpPr>
          <p:cNvPr id="37" name="Rectangle 36"/>
          <p:cNvSpPr/>
          <p:nvPr/>
        </p:nvSpPr>
        <p:spPr>
          <a:xfrm>
            <a:off x="2286000" y="3072384"/>
            <a:ext cx="2606040" cy="65836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2377440" y="3209544"/>
            <a:ext cx="2468880" cy="475488"/>
          </a:xfrm>
          <a:prstGeom prst="rect">
            <a:avLst/>
          </a:prstGeom>
          <a:noFill/>
        </p:spPr>
        <p:txBody>
          <a:bodyPr wrap="square">
            <a:spAutoFit/>
          </a:bodyPr>
          <a:lstStyle/>
          <a:p>
            <a:pPr algn="r"/>
            <a:r>
              <a:rPr sz="1400" b="0" i="0">
                <a:solidFill>
                  <a:srgbClr val="CCE8FF"/>
                </a:solidFill>
                <a:latin typeface="微软雅黑"/>
              </a:rPr>
              <a:t>49,348.30</a:t>
            </a:r>
          </a:p>
        </p:txBody>
      </p:sp>
      <p:sp>
        <p:nvSpPr>
          <p:cNvPr id="39" name="Rectangle 38"/>
          <p:cNvSpPr/>
          <p:nvPr/>
        </p:nvSpPr>
        <p:spPr>
          <a:xfrm>
            <a:off x="5029200" y="3072384"/>
            <a:ext cx="1874520" cy="65836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5120640" y="3209544"/>
            <a:ext cx="1737360" cy="475488"/>
          </a:xfrm>
          <a:prstGeom prst="rect">
            <a:avLst/>
          </a:prstGeom>
          <a:noFill/>
        </p:spPr>
        <p:txBody>
          <a:bodyPr wrap="square">
            <a:spAutoFit/>
          </a:bodyPr>
          <a:lstStyle/>
          <a:p>
            <a:pPr algn="r"/>
            <a:r>
              <a:rPr sz="1400" b="0" i="0">
                <a:solidFill>
                  <a:srgbClr val="CCE8FF"/>
                </a:solidFill>
                <a:latin typeface="微软雅黑"/>
              </a:rPr>
              <a:t>46.49%</a:t>
            </a:r>
          </a:p>
        </p:txBody>
      </p:sp>
      <p:sp>
        <p:nvSpPr>
          <p:cNvPr id="41" name="Rectangle 40"/>
          <p:cNvSpPr/>
          <p:nvPr/>
        </p:nvSpPr>
        <p:spPr>
          <a:xfrm>
            <a:off x="7040880" y="3072384"/>
            <a:ext cx="1874520" cy="65836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7132320" y="3209544"/>
            <a:ext cx="1737360" cy="475488"/>
          </a:xfrm>
          <a:prstGeom prst="rect">
            <a:avLst/>
          </a:prstGeom>
          <a:noFill/>
        </p:spPr>
        <p:txBody>
          <a:bodyPr wrap="square">
            <a:spAutoFit/>
          </a:bodyPr>
          <a:lstStyle/>
          <a:p>
            <a:pPr algn="r"/>
            <a:r>
              <a:rPr sz="1400" b="0" i="0">
                <a:solidFill>
                  <a:srgbClr val="CCE8FF"/>
                </a:solidFill>
                <a:latin typeface="微软雅黑"/>
              </a:rPr>
              <a:t>23.23%</a:t>
            </a:r>
          </a:p>
        </p:txBody>
      </p:sp>
      <p:sp>
        <p:nvSpPr>
          <p:cNvPr id="43" name="Rectangle 42"/>
          <p:cNvSpPr/>
          <p:nvPr/>
        </p:nvSpPr>
        <p:spPr>
          <a:xfrm>
            <a:off x="9144000" y="3072384"/>
            <a:ext cx="2651760" cy="658368"/>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9235440" y="3209544"/>
            <a:ext cx="2514600" cy="475488"/>
          </a:xfrm>
          <a:prstGeom prst="rect">
            <a:avLst/>
          </a:prstGeom>
          <a:noFill/>
        </p:spPr>
        <p:txBody>
          <a:bodyPr wrap="square">
            <a:spAutoFit/>
          </a:bodyPr>
          <a:lstStyle/>
          <a:p>
            <a:pPr algn="l"/>
            <a:r>
              <a:rPr sz="1400" b="0" i="0">
                <a:solidFill>
                  <a:srgbClr val="CCE8FF"/>
                </a:solidFill>
                <a:latin typeface="微软雅黑"/>
              </a:rPr>
              <a:t>港股，2432.HK</a:t>
            </a:r>
          </a:p>
        </p:txBody>
      </p:sp>
      <p:sp>
        <p:nvSpPr>
          <p:cNvPr id="45" name="Rectangle 44"/>
          <p:cNvSpPr/>
          <p:nvPr/>
        </p:nvSpPr>
        <p:spPr>
          <a:xfrm>
            <a:off x="365760" y="3730752"/>
            <a:ext cx="1783080" cy="658368"/>
          </a:xfrm>
          <a:prstGeom prst="rect">
            <a:avLst/>
          </a:prstGeom>
          <a:solidFill>
            <a:srgbClr val="0E204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457200" y="3867912"/>
            <a:ext cx="1645920" cy="475488"/>
          </a:xfrm>
          <a:prstGeom prst="rect">
            <a:avLst/>
          </a:prstGeom>
          <a:noFill/>
        </p:spPr>
        <p:txBody>
          <a:bodyPr wrap="square">
            <a:spAutoFit/>
          </a:bodyPr>
          <a:lstStyle/>
          <a:p>
            <a:pPr algn="l"/>
            <a:r>
              <a:rPr sz="1400" b="1" i="0">
                <a:solidFill>
                  <a:srgbClr val="00D4FF"/>
                </a:solidFill>
                <a:latin typeface="微软雅黑"/>
              </a:rPr>
              <a:t>云深处（发行人）</a:t>
            </a:r>
          </a:p>
        </p:txBody>
      </p:sp>
      <p:sp>
        <p:nvSpPr>
          <p:cNvPr id="47" name="Rectangle 46"/>
          <p:cNvSpPr/>
          <p:nvPr/>
        </p:nvSpPr>
        <p:spPr>
          <a:xfrm>
            <a:off x="2286000" y="3730752"/>
            <a:ext cx="2606040" cy="658368"/>
          </a:xfrm>
          <a:prstGeom prst="rect">
            <a:avLst/>
          </a:prstGeom>
          <a:solidFill>
            <a:srgbClr val="0E204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2377440" y="3867912"/>
            <a:ext cx="2468880" cy="475488"/>
          </a:xfrm>
          <a:prstGeom prst="rect">
            <a:avLst/>
          </a:prstGeom>
          <a:noFill/>
        </p:spPr>
        <p:txBody>
          <a:bodyPr wrap="square">
            <a:spAutoFit/>
          </a:bodyPr>
          <a:lstStyle/>
          <a:p>
            <a:pPr algn="r"/>
            <a:r>
              <a:rPr sz="1400" b="1" i="0">
                <a:solidFill>
                  <a:srgbClr val="00D4FF"/>
                </a:solidFill>
                <a:latin typeface="微软雅黑"/>
              </a:rPr>
              <a:t>33,749.06</a:t>
            </a:r>
          </a:p>
        </p:txBody>
      </p:sp>
      <p:sp>
        <p:nvSpPr>
          <p:cNvPr id="49" name="Rectangle 48"/>
          <p:cNvSpPr/>
          <p:nvPr/>
        </p:nvSpPr>
        <p:spPr>
          <a:xfrm>
            <a:off x="5029200" y="3730752"/>
            <a:ext cx="1874520" cy="658368"/>
          </a:xfrm>
          <a:prstGeom prst="rect">
            <a:avLst/>
          </a:prstGeom>
          <a:solidFill>
            <a:srgbClr val="0E204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5120640" y="3867912"/>
            <a:ext cx="1737360" cy="475488"/>
          </a:xfrm>
          <a:prstGeom prst="rect">
            <a:avLst/>
          </a:prstGeom>
          <a:noFill/>
        </p:spPr>
        <p:txBody>
          <a:bodyPr wrap="square">
            <a:spAutoFit/>
          </a:bodyPr>
          <a:lstStyle/>
          <a:p>
            <a:pPr algn="r"/>
            <a:r>
              <a:rPr sz="1400" b="1" i="0">
                <a:solidFill>
                  <a:srgbClr val="00E596"/>
                </a:solidFill>
                <a:latin typeface="微软雅黑"/>
              </a:rPr>
              <a:t>52.83%</a:t>
            </a:r>
          </a:p>
        </p:txBody>
      </p:sp>
      <p:sp>
        <p:nvSpPr>
          <p:cNvPr id="51" name="Rectangle 50"/>
          <p:cNvSpPr/>
          <p:nvPr/>
        </p:nvSpPr>
        <p:spPr>
          <a:xfrm>
            <a:off x="7040880" y="3730752"/>
            <a:ext cx="1874520" cy="658368"/>
          </a:xfrm>
          <a:prstGeom prst="rect">
            <a:avLst/>
          </a:prstGeom>
          <a:solidFill>
            <a:srgbClr val="0E204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7132320" y="3867912"/>
            <a:ext cx="1737360" cy="475488"/>
          </a:xfrm>
          <a:prstGeom prst="rect">
            <a:avLst/>
          </a:prstGeom>
          <a:noFill/>
        </p:spPr>
        <p:txBody>
          <a:bodyPr wrap="square">
            <a:spAutoFit/>
          </a:bodyPr>
          <a:lstStyle/>
          <a:p>
            <a:pPr algn="r"/>
            <a:r>
              <a:rPr sz="1400" b="1" i="0">
                <a:solidFill>
                  <a:srgbClr val="00E596"/>
                </a:solidFill>
                <a:latin typeface="微软雅黑"/>
              </a:rPr>
              <a:t>24.98%</a:t>
            </a:r>
          </a:p>
        </p:txBody>
      </p:sp>
      <p:sp>
        <p:nvSpPr>
          <p:cNvPr id="53" name="Rectangle 52"/>
          <p:cNvSpPr/>
          <p:nvPr/>
        </p:nvSpPr>
        <p:spPr>
          <a:xfrm>
            <a:off x="9144000" y="3730752"/>
            <a:ext cx="2651760" cy="658368"/>
          </a:xfrm>
          <a:prstGeom prst="rect">
            <a:avLst/>
          </a:prstGeom>
          <a:solidFill>
            <a:srgbClr val="0E204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TextBox 53"/>
          <p:cNvSpPr txBox="1"/>
          <p:nvPr/>
        </p:nvSpPr>
        <p:spPr>
          <a:xfrm>
            <a:off x="9235440" y="3867912"/>
            <a:ext cx="2514600" cy="475488"/>
          </a:xfrm>
          <a:prstGeom prst="rect">
            <a:avLst/>
          </a:prstGeom>
          <a:noFill/>
        </p:spPr>
        <p:txBody>
          <a:bodyPr wrap="square">
            <a:spAutoFit/>
          </a:bodyPr>
          <a:lstStyle/>
          <a:p>
            <a:pPr algn="l"/>
            <a:r>
              <a:rPr sz="1400" b="1" i="0">
                <a:solidFill>
                  <a:srgbClr val="00D4FF"/>
                </a:solidFill>
                <a:latin typeface="微软雅黑"/>
              </a:rPr>
              <a:t>科创板申报中</a:t>
            </a:r>
          </a:p>
        </p:txBody>
      </p:sp>
      <p:sp>
        <p:nvSpPr>
          <p:cNvPr id="55" name="Rectangle 54"/>
          <p:cNvSpPr/>
          <p:nvPr/>
        </p:nvSpPr>
        <p:spPr>
          <a:xfrm>
            <a:off x="365760" y="3730752"/>
            <a:ext cx="11731752"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6" name="TextBox 55"/>
          <p:cNvSpPr txBox="1"/>
          <p:nvPr/>
        </p:nvSpPr>
        <p:spPr>
          <a:xfrm>
            <a:off x="457200" y="4937760"/>
            <a:ext cx="10972800" cy="365760"/>
          </a:xfrm>
          <a:prstGeom prst="rect">
            <a:avLst/>
          </a:prstGeom>
          <a:noFill/>
        </p:spPr>
        <p:txBody>
          <a:bodyPr wrap="square">
            <a:spAutoFit/>
          </a:bodyPr>
          <a:lstStyle/>
          <a:p>
            <a:pPr algn="l"/>
            <a:r>
              <a:rPr sz="1300" b="1" i="0">
                <a:solidFill>
                  <a:srgbClr val="00D4FF"/>
                </a:solidFill>
                <a:latin typeface="微软雅黑"/>
              </a:rPr>
              <a:t>✦ 云深处毛利率52.83%，在可比公司中处于最高水平，体现出强产品溢价能力</a:t>
            </a:r>
          </a:p>
        </p:txBody>
      </p:sp>
      <p:sp>
        <p:nvSpPr>
          <p:cNvPr id="57" name="TextBox 56"/>
          <p:cNvSpPr txBox="1"/>
          <p:nvPr/>
        </p:nvSpPr>
        <p:spPr>
          <a:xfrm>
            <a:off x="457200" y="5349240"/>
            <a:ext cx="10972800" cy="365760"/>
          </a:xfrm>
          <a:prstGeom prst="rect">
            <a:avLst/>
          </a:prstGeom>
          <a:noFill/>
        </p:spPr>
        <p:txBody>
          <a:bodyPr wrap="square">
            <a:spAutoFit/>
          </a:bodyPr>
          <a:lstStyle/>
          <a:p>
            <a:pPr algn="l"/>
            <a:r>
              <a:rPr sz="1300" b="0" i="0">
                <a:solidFill>
                  <a:srgbClr val="CCE8FF"/>
                </a:solidFill>
                <a:latin typeface="微软雅黑"/>
              </a:rPr>
              <a:t>✦ 研发费用占比24.98%，兼顾高研发投入与盈利能力改善</a:t>
            </a:r>
          </a:p>
        </p:txBody>
      </p:sp>
      <p:sp>
        <p:nvSpPr>
          <p:cNvPr id="58" name="TextBox 57"/>
          <p:cNvSpPr txBox="1"/>
          <p:nvPr/>
        </p:nvSpPr>
        <p:spPr>
          <a:xfrm>
            <a:off x="457200" y="5760720"/>
            <a:ext cx="10972800" cy="365760"/>
          </a:xfrm>
          <a:prstGeom prst="rect">
            <a:avLst/>
          </a:prstGeom>
          <a:noFill/>
        </p:spPr>
        <p:txBody>
          <a:bodyPr wrap="square">
            <a:spAutoFit/>
          </a:bodyPr>
          <a:lstStyle/>
          <a:p>
            <a:pPr algn="l"/>
            <a:r>
              <a:rPr sz="1300" b="0" i="0">
                <a:solidFill>
                  <a:srgbClr val="CCE8FF"/>
                </a:solidFill>
                <a:latin typeface="微软雅黑"/>
              </a:rPr>
              <a:t>✦ 2025年收入同比+226.9%，增速显著高于同行</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B142A"/>
        </a:solidFill>
        <a:effectLst/>
      </p:bgPr>
    </p:bg>
    <p:spTree>
      <p:nvGrpSpPr>
        <p:cNvPr id="1" name=""/>
        <p:cNvGrpSpPr/>
        <p:nvPr/>
      </p:nvGrpSpPr>
      <p:grpSpPr/>
      <p:sp>
        <p:nvSpPr>
          <p:cNvPr id="2" name="Rectangle 1"/>
          <p:cNvSpPr/>
          <p:nvPr/>
        </p:nvSpPr>
        <p:spPr>
          <a:xfrm>
            <a:off x="0" y="0"/>
            <a:ext cx="12188952" cy="100584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01168"/>
            <a:ext cx="5486400" cy="640080"/>
          </a:xfrm>
          <a:prstGeom prst="rect">
            <a:avLst/>
          </a:prstGeom>
          <a:noFill/>
        </p:spPr>
        <p:txBody>
          <a:bodyPr wrap="square">
            <a:spAutoFit/>
          </a:bodyPr>
          <a:lstStyle/>
          <a:p>
            <a:pPr algn="l"/>
            <a:r>
              <a:rPr sz="2800" b="1" i="0">
                <a:solidFill>
                  <a:srgbClr val="FFFFFF"/>
                </a:solidFill>
                <a:latin typeface="微软雅黑"/>
              </a:rPr>
              <a:t>募集资金用途</a:t>
            </a:r>
          </a:p>
        </p:txBody>
      </p:sp>
      <p:sp>
        <p:nvSpPr>
          <p:cNvPr id="4" name="Rectangle 3"/>
          <p:cNvSpPr/>
          <p:nvPr/>
        </p:nvSpPr>
        <p:spPr>
          <a:xfrm>
            <a:off x="548640" y="896112"/>
            <a:ext cx="11640312"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365760" y="1143000"/>
            <a:ext cx="5669280" cy="251460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365760" y="1143000"/>
            <a:ext cx="5669280" cy="508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02920" y="1252728"/>
            <a:ext cx="457200" cy="457200"/>
          </a:xfrm>
          <a:prstGeom prst="rect">
            <a:avLst/>
          </a:prstGeom>
          <a:noFill/>
        </p:spPr>
        <p:txBody>
          <a:bodyPr wrap="square">
            <a:spAutoFit/>
          </a:bodyPr>
          <a:lstStyle/>
          <a:p>
            <a:pPr algn="l"/>
            <a:r>
              <a:rPr sz="2200" b="1" i="0">
                <a:solidFill>
                  <a:srgbClr val="00D4FF"/>
                </a:solidFill>
                <a:latin typeface="微软雅黑"/>
              </a:rPr>
              <a:t>①</a:t>
            </a:r>
          </a:p>
        </p:txBody>
      </p:sp>
      <p:sp>
        <p:nvSpPr>
          <p:cNvPr id="8" name="TextBox 7"/>
          <p:cNvSpPr txBox="1"/>
          <p:nvPr/>
        </p:nvSpPr>
        <p:spPr>
          <a:xfrm>
            <a:off x="960120" y="1280160"/>
            <a:ext cx="4846320" cy="457200"/>
          </a:xfrm>
          <a:prstGeom prst="rect">
            <a:avLst/>
          </a:prstGeom>
          <a:noFill/>
        </p:spPr>
        <p:txBody>
          <a:bodyPr wrap="square">
            <a:spAutoFit/>
          </a:bodyPr>
          <a:lstStyle/>
          <a:p>
            <a:pPr algn="l"/>
            <a:r>
              <a:rPr sz="1800" b="1" i="0">
                <a:solidFill>
                  <a:srgbClr val="FFFFFF"/>
                </a:solidFill>
                <a:latin typeface="微软雅黑"/>
              </a:rPr>
              <a:t>具身算法及模型研发</a:t>
            </a:r>
          </a:p>
        </p:txBody>
      </p:sp>
      <p:sp>
        <p:nvSpPr>
          <p:cNvPr id="9" name="TextBox 8"/>
          <p:cNvSpPr txBox="1"/>
          <p:nvPr/>
        </p:nvSpPr>
        <p:spPr>
          <a:xfrm>
            <a:off x="548640" y="1828800"/>
            <a:ext cx="5303520" cy="1645920"/>
          </a:xfrm>
          <a:prstGeom prst="rect">
            <a:avLst/>
          </a:prstGeom>
          <a:noFill/>
        </p:spPr>
        <p:txBody>
          <a:bodyPr wrap="square">
            <a:spAutoFit/>
          </a:bodyPr>
          <a:lstStyle/>
          <a:p>
            <a:pPr algn="l"/>
            <a:r>
              <a:rPr sz="1300" b="0" i="0">
                <a:solidFill>
                  <a:srgbClr val="CCE8FF"/>
                </a:solidFill>
                <a:latin typeface="微软雅黑"/>
              </a:rPr>
              <a:t>• 具身智能大模型等前沿技术攻关
• 感知—决策—规划—控制全链路优化
• 灵巧操作技术突破</a:t>
            </a:r>
          </a:p>
        </p:txBody>
      </p:sp>
      <p:sp>
        <p:nvSpPr>
          <p:cNvPr id="10" name="Rectangle 9"/>
          <p:cNvSpPr/>
          <p:nvPr/>
        </p:nvSpPr>
        <p:spPr>
          <a:xfrm>
            <a:off x="6309360" y="1143000"/>
            <a:ext cx="5669280" cy="251460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309360" y="1143000"/>
            <a:ext cx="5669280" cy="508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446520" y="1252728"/>
            <a:ext cx="457200" cy="457200"/>
          </a:xfrm>
          <a:prstGeom prst="rect">
            <a:avLst/>
          </a:prstGeom>
          <a:noFill/>
        </p:spPr>
        <p:txBody>
          <a:bodyPr wrap="square">
            <a:spAutoFit/>
          </a:bodyPr>
          <a:lstStyle/>
          <a:p>
            <a:pPr algn="l"/>
            <a:r>
              <a:rPr sz="2200" b="1" i="0">
                <a:solidFill>
                  <a:srgbClr val="00D4FF"/>
                </a:solidFill>
                <a:latin typeface="微软雅黑"/>
              </a:rPr>
              <a:t>②</a:t>
            </a:r>
          </a:p>
        </p:txBody>
      </p:sp>
      <p:sp>
        <p:nvSpPr>
          <p:cNvPr id="13" name="TextBox 12"/>
          <p:cNvSpPr txBox="1"/>
          <p:nvPr/>
        </p:nvSpPr>
        <p:spPr>
          <a:xfrm>
            <a:off x="6903720" y="1280160"/>
            <a:ext cx="4846320" cy="457200"/>
          </a:xfrm>
          <a:prstGeom prst="rect">
            <a:avLst/>
          </a:prstGeom>
          <a:noFill/>
        </p:spPr>
        <p:txBody>
          <a:bodyPr wrap="square">
            <a:spAutoFit/>
          </a:bodyPr>
          <a:lstStyle/>
          <a:p>
            <a:pPr algn="l"/>
            <a:r>
              <a:rPr sz="1800" b="1" i="0">
                <a:solidFill>
                  <a:srgbClr val="FFFFFF"/>
                </a:solidFill>
                <a:latin typeface="微软雅黑"/>
              </a:rPr>
              <a:t>机器人本体与解决方案研发</a:t>
            </a:r>
          </a:p>
        </p:txBody>
      </p:sp>
      <p:sp>
        <p:nvSpPr>
          <p:cNvPr id="14" name="TextBox 13"/>
          <p:cNvSpPr txBox="1"/>
          <p:nvPr/>
        </p:nvSpPr>
        <p:spPr>
          <a:xfrm>
            <a:off x="6492240" y="1828800"/>
            <a:ext cx="5303520" cy="1645920"/>
          </a:xfrm>
          <a:prstGeom prst="rect">
            <a:avLst/>
          </a:prstGeom>
          <a:noFill/>
        </p:spPr>
        <p:txBody>
          <a:bodyPr wrap="square">
            <a:spAutoFit/>
          </a:bodyPr>
          <a:lstStyle/>
          <a:p>
            <a:pPr algn="l"/>
            <a:r>
              <a:rPr sz="1300" b="0" i="0">
                <a:solidFill>
                  <a:srgbClr val="CCE8FF"/>
                </a:solidFill>
                <a:latin typeface="微软雅黑"/>
              </a:rPr>
              <a:t>• 新产品迭代开发（含人形机器人DR系列）
• 丰富多元化产品矩阵
• 行业应用方案深化</a:t>
            </a:r>
          </a:p>
        </p:txBody>
      </p:sp>
      <p:sp>
        <p:nvSpPr>
          <p:cNvPr id="15" name="Rectangle 14"/>
          <p:cNvSpPr/>
          <p:nvPr/>
        </p:nvSpPr>
        <p:spPr>
          <a:xfrm>
            <a:off x="365760" y="3840480"/>
            <a:ext cx="5669280" cy="251460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365760" y="3840480"/>
            <a:ext cx="5669280" cy="50800"/>
          </a:xfrm>
          <a:prstGeom prst="rect">
            <a:avLst/>
          </a:prstGeom>
          <a:solidFill>
            <a:srgbClr val="FFA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02920" y="3950208"/>
            <a:ext cx="457200" cy="457200"/>
          </a:xfrm>
          <a:prstGeom prst="rect">
            <a:avLst/>
          </a:prstGeom>
          <a:noFill/>
        </p:spPr>
        <p:txBody>
          <a:bodyPr wrap="square">
            <a:spAutoFit/>
          </a:bodyPr>
          <a:lstStyle/>
          <a:p>
            <a:pPr algn="l"/>
            <a:r>
              <a:rPr sz="2200" b="1" i="0">
                <a:solidFill>
                  <a:srgbClr val="FFA000"/>
                </a:solidFill>
                <a:latin typeface="微软雅黑"/>
              </a:rPr>
              <a:t>③</a:t>
            </a:r>
          </a:p>
        </p:txBody>
      </p:sp>
      <p:sp>
        <p:nvSpPr>
          <p:cNvPr id="18" name="TextBox 17"/>
          <p:cNvSpPr txBox="1"/>
          <p:nvPr/>
        </p:nvSpPr>
        <p:spPr>
          <a:xfrm>
            <a:off x="960120" y="3977640"/>
            <a:ext cx="4846320" cy="457200"/>
          </a:xfrm>
          <a:prstGeom prst="rect">
            <a:avLst/>
          </a:prstGeom>
          <a:noFill/>
        </p:spPr>
        <p:txBody>
          <a:bodyPr wrap="square">
            <a:spAutoFit/>
          </a:bodyPr>
          <a:lstStyle/>
          <a:p>
            <a:pPr algn="l"/>
            <a:r>
              <a:rPr sz="1800" b="1" i="0">
                <a:solidFill>
                  <a:srgbClr val="FFFFFF"/>
                </a:solidFill>
                <a:latin typeface="微软雅黑"/>
              </a:rPr>
              <a:t>具身智能机器人产业化</a:t>
            </a:r>
          </a:p>
        </p:txBody>
      </p:sp>
      <p:sp>
        <p:nvSpPr>
          <p:cNvPr id="19" name="TextBox 18"/>
          <p:cNvSpPr txBox="1"/>
          <p:nvPr/>
        </p:nvSpPr>
        <p:spPr>
          <a:xfrm>
            <a:off x="548640" y="4526280"/>
            <a:ext cx="5303520" cy="1645920"/>
          </a:xfrm>
          <a:prstGeom prst="rect">
            <a:avLst/>
          </a:prstGeom>
          <a:noFill/>
        </p:spPr>
        <p:txBody>
          <a:bodyPr wrap="square">
            <a:spAutoFit/>
          </a:bodyPr>
          <a:lstStyle/>
          <a:p>
            <a:pPr algn="l"/>
            <a:r>
              <a:rPr sz="1300" b="0" i="0">
                <a:solidFill>
                  <a:srgbClr val="CCE8FF"/>
                </a:solidFill>
                <a:latin typeface="微软雅黑"/>
              </a:rPr>
              <a:t>• 规模化产能建设
• 供应链整合与交付能力提升
• 核心零部件自制率提高</a:t>
            </a:r>
          </a:p>
        </p:txBody>
      </p:sp>
      <p:sp>
        <p:nvSpPr>
          <p:cNvPr id="20" name="Rectangle 19"/>
          <p:cNvSpPr/>
          <p:nvPr/>
        </p:nvSpPr>
        <p:spPr>
          <a:xfrm>
            <a:off x="6309360" y="3840480"/>
            <a:ext cx="5669280" cy="251460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309360" y="3840480"/>
            <a:ext cx="5669280" cy="50800"/>
          </a:xfrm>
          <a:prstGeom prst="rect">
            <a:avLst/>
          </a:prstGeom>
          <a:solidFill>
            <a:srgbClr val="00E596"/>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446520" y="3950208"/>
            <a:ext cx="457200" cy="457200"/>
          </a:xfrm>
          <a:prstGeom prst="rect">
            <a:avLst/>
          </a:prstGeom>
          <a:noFill/>
        </p:spPr>
        <p:txBody>
          <a:bodyPr wrap="square">
            <a:spAutoFit/>
          </a:bodyPr>
          <a:lstStyle/>
          <a:p>
            <a:pPr algn="l"/>
            <a:r>
              <a:rPr sz="2200" b="1" i="0">
                <a:solidFill>
                  <a:srgbClr val="00E596"/>
                </a:solidFill>
                <a:latin typeface="微软雅黑"/>
              </a:rPr>
              <a:t>④</a:t>
            </a:r>
          </a:p>
        </p:txBody>
      </p:sp>
      <p:sp>
        <p:nvSpPr>
          <p:cNvPr id="23" name="TextBox 22"/>
          <p:cNvSpPr txBox="1"/>
          <p:nvPr/>
        </p:nvSpPr>
        <p:spPr>
          <a:xfrm>
            <a:off x="6903720" y="3977640"/>
            <a:ext cx="4846320" cy="457200"/>
          </a:xfrm>
          <a:prstGeom prst="rect">
            <a:avLst/>
          </a:prstGeom>
          <a:noFill/>
        </p:spPr>
        <p:txBody>
          <a:bodyPr wrap="square">
            <a:spAutoFit/>
          </a:bodyPr>
          <a:lstStyle/>
          <a:p>
            <a:pPr algn="l"/>
            <a:r>
              <a:rPr sz="1800" b="1" i="0">
                <a:solidFill>
                  <a:srgbClr val="FFFFFF"/>
                </a:solidFill>
                <a:latin typeface="微软雅黑"/>
              </a:rPr>
              <a:t>具身智能机器人基地建设</a:t>
            </a:r>
          </a:p>
        </p:txBody>
      </p:sp>
      <p:sp>
        <p:nvSpPr>
          <p:cNvPr id="24" name="TextBox 23"/>
          <p:cNvSpPr txBox="1"/>
          <p:nvPr/>
        </p:nvSpPr>
        <p:spPr>
          <a:xfrm>
            <a:off x="6492240" y="4526280"/>
            <a:ext cx="5303520" cy="1645920"/>
          </a:xfrm>
          <a:prstGeom prst="rect">
            <a:avLst/>
          </a:prstGeom>
          <a:noFill/>
        </p:spPr>
        <p:txBody>
          <a:bodyPr wrap="square">
            <a:spAutoFit/>
          </a:bodyPr>
          <a:lstStyle/>
          <a:p>
            <a:pPr algn="l"/>
            <a:r>
              <a:rPr sz="1300" b="0" i="0">
                <a:solidFill>
                  <a:srgbClr val="CCE8FF"/>
                </a:solidFill>
                <a:latin typeface="微软雅黑"/>
              </a:rPr>
              <a:t>• 深化行业场景应用与服务
• 全球化市场拓展布局
• 生态合作伙伴体系建设</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B142A"/>
        </a:solidFill>
        <a:effectLst/>
      </p:bgPr>
    </p:bg>
    <p:spTree>
      <p:nvGrpSpPr>
        <p:cNvPr id="1" name=""/>
        <p:cNvGrpSpPr/>
        <p:nvPr/>
      </p:nvGrpSpPr>
      <p:grpSpPr/>
      <p:sp>
        <p:nvSpPr>
          <p:cNvPr id="2" name="Rectangle 1"/>
          <p:cNvSpPr/>
          <p:nvPr/>
        </p:nvSpPr>
        <p:spPr>
          <a:xfrm>
            <a:off x="0" y="0"/>
            <a:ext cx="12188952" cy="1005840"/>
          </a:xfrm>
          <a:prstGeom prst="rect">
            <a:avLst/>
          </a:prstGeom>
          <a:solidFill>
            <a:srgbClr val="12224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01168"/>
            <a:ext cx="5486400" cy="640080"/>
          </a:xfrm>
          <a:prstGeom prst="rect">
            <a:avLst/>
          </a:prstGeom>
          <a:noFill/>
        </p:spPr>
        <p:txBody>
          <a:bodyPr wrap="square">
            <a:spAutoFit/>
          </a:bodyPr>
          <a:lstStyle/>
          <a:p>
            <a:pPr algn="l"/>
            <a:r>
              <a:rPr sz="2800" b="1" i="0">
                <a:solidFill>
                  <a:srgbClr val="FFFFFF"/>
                </a:solidFill>
                <a:latin typeface="微软雅黑"/>
              </a:rPr>
              <a:t>主要风险提示</a:t>
            </a:r>
          </a:p>
        </p:txBody>
      </p:sp>
      <p:sp>
        <p:nvSpPr>
          <p:cNvPr id="4" name="Rectangle 3"/>
          <p:cNvSpPr/>
          <p:nvPr/>
        </p:nvSpPr>
        <p:spPr>
          <a:xfrm>
            <a:off x="548640" y="896112"/>
            <a:ext cx="11640312" cy="25400"/>
          </a:xfrm>
          <a:prstGeom prst="rect">
            <a:avLst/>
          </a:prstGeom>
          <a:solidFill>
            <a:srgbClr val="00D4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365760" y="1097280"/>
            <a:ext cx="5577840" cy="15544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365760" y="1097280"/>
            <a:ext cx="548640" cy="1554480"/>
          </a:xfrm>
          <a:prstGeom prst="rect">
            <a:avLst/>
          </a:prstGeom>
          <a:solidFill>
            <a:srgbClr val="FF555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38912" y="1600200"/>
            <a:ext cx="411480" cy="548640"/>
          </a:xfrm>
          <a:prstGeom prst="rect">
            <a:avLst/>
          </a:prstGeom>
          <a:noFill/>
        </p:spPr>
        <p:txBody>
          <a:bodyPr wrap="square">
            <a:spAutoFit/>
          </a:bodyPr>
          <a:lstStyle/>
          <a:p>
            <a:pPr algn="ctr"/>
            <a:r>
              <a:rPr sz="1400" b="1" i="0">
                <a:solidFill>
                  <a:srgbClr val="FFFFFF"/>
                </a:solidFill>
                <a:latin typeface="微软雅黑"/>
              </a:rPr>
              <a:t>R1</a:t>
            </a:r>
          </a:p>
        </p:txBody>
      </p:sp>
      <p:sp>
        <p:nvSpPr>
          <p:cNvPr id="8" name="TextBox 7"/>
          <p:cNvSpPr txBox="1"/>
          <p:nvPr/>
        </p:nvSpPr>
        <p:spPr>
          <a:xfrm>
            <a:off x="1024128" y="1188720"/>
            <a:ext cx="4800600" cy="457200"/>
          </a:xfrm>
          <a:prstGeom prst="rect">
            <a:avLst/>
          </a:prstGeom>
          <a:noFill/>
        </p:spPr>
        <p:txBody>
          <a:bodyPr wrap="square">
            <a:spAutoFit/>
          </a:bodyPr>
          <a:lstStyle/>
          <a:p>
            <a:pPr algn="l"/>
            <a:r>
              <a:rPr sz="1400" b="1" i="0">
                <a:solidFill>
                  <a:srgbClr val="FFFFFF"/>
                </a:solidFill>
                <a:latin typeface="微软雅黑"/>
              </a:rPr>
              <a:t>持续研发投入可能带来亏损风险</a:t>
            </a:r>
          </a:p>
        </p:txBody>
      </p:sp>
      <p:sp>
        <p:nvSpPr>
          <p:cNvPr id="9" name="TextBox 8"/>
          <p:cNvSpPr txBox="1"/>
          <p:nvPr/>
        </p:nvSpPr>
        <p:spPr>
          <a:xfrm>
            <a:off x="1024128" y="1645920"/>
            <a:ext cx="4800600" cy="868680"/>
          </a:xfrm>
          <a:prstGeom prst="rect">
            <a:avLst/>
          </a:prstGeom>
          <a:noFill/>
        </p:spPr>
        <p:txBody>
          <a:bodyPr wrap="square">
            <a:spAutoFit/>
          </a:bodyPr>
          <a:lstStyle/>
          <a:p>
            <a:pPr algn="l"/>
            <a:r>
              <a:rPr sz="1200" b="0" i="0">
                <a:solidFill>
                  <a:srgbClr val="CCE8FF"/>
                </a:solidFill>
                <a:latin typeface="微软雅黑"/>
              </a:rPr>
              <a:t>技术密集型行业，研发周期长，短期内高额投入可能无法带动业绩同步增长</a:t>
            </a:r>
          </a:p>
        </p:txBody>
      </p:sp>
      <p:sp>
        <p:nvSpPr>
          <p:cNvPr id="10" name="Rectangle 9"/>
          <p:cNvSpPr/>
          <p:nvPr/>
        </p:nvSpPr>
        <p:spPr>
          <a:xfrm>
            <a:off x="6263640" y="1097280"/>
            <a:ext cx="5577840" cy="15544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263640" y="1097280"/>
            <a:ext cx="548640" cy="1554480"/>
          </a:xfrm>
          <a:prstGeom prst="rect">
            <a:avLst/>
          </a:prstGeom>
          <a:solidFill>
            <a:srgbClr val="FFA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336792" y="1600200"/>
            <a:ext cx="411480" cy="548640"/>
          </a:xfrm>
          <a:prstGeom prst="rect">
            <a:avLst/>
          </a:prstGeom>
          <a:noFill/>
        </p:spPr>
        <p:txBody>
          <a:bodyPr wrap="square">
            <a:spAutoFit/>
          </a:bodyPr>
          <a:lstStyle/>
          <a:p>
            <a:pPr algn="ctr"/>
            <a:r>
              <a:rPr sz="1400" b="1" i="0">
                <a:solidFill>
                  <a:srgbClr val="FFFFFF"/>
                </a:solidFill>
                <a:latin typeface="微软雅黑"/>
              </a:rPr>
              <a:t>R2</a:t>
            </a:r>
          </a:p>
        </p:txBody>
      </p:sp>
      <p:sp>
        <p:nvSpPr>
          <p:cNvPr id="13" name="TextBox 12"/>
          <p:cNvSpPr txBox="1"/>
          <p:nvPr/>
        </p:nvSpPr>
        <p:spPr>
          <a:xfrm>
            <a:off x="6922008" y="1188720"/>
            <a:ext cx="4800600" cy="457200"/>
          </a:xfrm>
          <a:prstGeom prst="rect">
            <a:avLst/>
          </a:prstGeom>
          <a:noFill/>
        </p:spPr>
        <p:txBody>
          <a:bodyPr wrap="square">
            <a:spAutoFit/>
          </a:bodyPr>
          <a:lstStyle/>
          <a:p>
            <a:pPr algn="l"/>
            <a:r>
              <a:rPr sz="1400" b="1" i="0">
                <a:solidFill>
                  <a:srgbClr val="FFFFFF"/>
                </a:solidFill>
                <a:latin typeface="微软雅黑"/>
              </a:rPr>
              <a:t>行业应用先发优势丧失风险</a:t>
            </a:r>
          </a:p>
        </p:txBody>
      </p:sp>
      <p:sp>
        <p:nvSpPr>
          <p:cNvPr id="14" name="TextBox 13"/>
          <p:cNvSpPr txBox="1"/>
          <p:nvPr/>
        </p:nvSpPr>
        <p:spPr>
          <a:xfrm>
            <a:off x="6922008" y="1645920"/>
            <a:ext cx="4800600" cy="868680"/>
          </a:xfrm>
          <a:prstGeom prst="rect">
            <a:avLst/>
          </a:prstGeom>
          <a:noFill/>
        </p:spPr>
        <p:txBody>
          <a:bodyPr wrap="square">
            <a:spAutoFit/>
          </a:bodyPr>
          <a:lstStyle/>
          <a:p>
            <a:pPr algn="l"/>
            <a:r>
              <a:rPr sz="1200" b="0" i="0">
                <a:solidFill>
                  <a:srgbClr val="CCE8FF"/>
                </a:solidFill>
                <a:latin typeface="微软雅黑"/>
              </a:rPr>
              <a:t>竞争格局快速变化，国内同类企业超50家，市场先发地位面临挑战</a:t>
            </a:r>
          </a:p>
        </p:txBody>
      </p:sp>
      <p:sp>
        <p:nvSpPr>
          <p:cNvPr id="15" name="Rectangle 14"/>
          <p:cNvSpPr/>
          <p:nvPr/>
        </p:nvSpPr>
        <p:spPr>
          <a:xfrm>
            <a:off x="365760" y="2788920"/>
            <a:ext cx="5577840" cy="15544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365760" y="2788920"/>
            <a:ext cx="548640" cy="1554480"/>
          </a:xfrm>
          <a:prstGeom prst="rect">
            <a:avLst/>
          </a:prstGeom>
          <a:solidFill>
            <a:srgbClr val="FFA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38912" y="3291840"/>
            <a:ext cx="411480" cy="548640"/>
          </a:xfrm>
          <a:prstGeom prst="rect">
            <a:avLst/>
          </a:prstGeom>
          <a:noFill/>
        </p:spPr>
        <p:txBody>
          <a:bodyPr wrap="square">
            <a:spAutoFit/>
          </a:bodyPr>
          <a:lstStyle/>
          <a:p>
            <a:pPr algn="ctr"/>
            <a:r>
              <a:rPr sz="1400" b="1" i="0">
                <a:solidFill>
                  <a:srgbClr val="FFFFFF"/>
                </a:solidFill>
                <a:latin typeface="微软雅黑"/>
              </a:rPr>
              <a:t>R3</a:t>
            </a:r>
          </a:p>
        </p:txBody>
      </p:sp>
      <p:sp>
        <p:nvSpPr>
          <p:cNvPr id="18" name="TextBox 17"/>
          <p:cNvSpPr txBox="1"/>
          <p:nvPr/>
        </p:nvSpPr>
        <p:spPr>
          <a:xfrm>
            <a:off x="1024128" y="2880360"/>
            <a:ext cx="4800600" cy="457200"/>
          </a:xfrm>
          <a:prstGeom prst="rect">
            <a:avLst/>
          </a:prstGeom>
          <a:noFill/>
        </p:spPr>
        <p:txBody>
          <a:bodyPr wrap="square">
            <a:spAutoFit/>
          </a:bodyPr>
          <a:lstStyle/>
          <a:p>
            <a:pPr algn="l"/>
            <a:r>
              <a:rPr sz="1400" b="1" i="0">
                <a:solidFill>
                  <a:srgbClr val="FFFFFF"/>
                </a:solidFill>
                <a:latin typeface="微软雅黑"/>
              </a:rPr>
              <a:t>商业化应用不及预期风险</a:t>
            </a:r>
          </a:p>
        </p:txBody>
      </p:sp>
      <p:sp>
        <p:nvSpPr>
          <p:cNvPr id="19" name="TextBox 18"/>
          <p:cNvSpPr txBox="1"/>
          <p:nvPr/>
        </p:nvSpPr>
        <p:spPr>
          <a:xfrm>
            <a:off x="1024128" y="3337560"/>
            <a:ext cx="4800600" cy="868680"/>
          </a:xfrm>
          <a:prstGeom prst="rect">
            <a:avLst/>
          </a:prstGeom>
          <a:noFill/>
        </p:spPr>
        <p:txBody>
          <a:bodyPr wrap="square">
            <a:spAutoFit/>
          </a:bodyPr>
          <a:lstStyle/>
          <a:p>
            <a:pPr algn="l"/>
            <a:r>
              <a:rPr sz="1200" b="0" i="0">
                <a:solidFill>
                  <a:srgbClr val="CCE8FF"/>
                </a:solidFill>
                <a:latin typeface="微软雅黑"/>
              </a:rPr>
              <a:t>市场需求培育节奏与释放规模存在不确定性，产品规模化落地进度或偏离预期</a:t>
            </a:r>
          </a:p>
        </p:txBody>
      </p:sp>
      <p:sp>
        <p:nvSpPr>
          <p:cNvPr id="20" name="Rectangle 19"/>
          <p:cNvSpPr/>
          <p:nvPr/>
        </p:nvSpPr>
        <p:spPr>
          <a:xfrm>
            <a:off x="6263640" y="2788920"/>
            <a:ext cx="5577840" cy="15544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263640" y="2788920"/>
            <a:ext cx="548640" cy="1554480"/>
          </a:xfrm>
          <a:prstGeom prst="rect">
            <a:avLst/>
          </a:prstGeom>
          <a:solidFill>
            <a:srgbClr val="8899B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6336792" y="3291840"/>
            <a:ext cx="411480" cy="548640"/>
          </a:xfrm>
          <a:prstGeom prst="rect">
            <a:avLst/>
          </a:prstGeom>
          <a:noFill/>
        </p:spPr>
        <p:txBody>
          <a:bodyPr wrap="square">
            <a:spAutoFit/>
          </a:bodyPr>
          <a:lstStyle/>
          <a:p>
            <a:pPr algn="ctr"/>
            <a:r>
              <a:rPr sz="1400" b="1" i="0">
                <a:solidFill>
                  <a:srgbClr val="FFFFFF"/>
                </a:solidFill>
                <a:latin typeface="微软雅黑"/>
              </a:rPr>
              <a:t>R4</a:t>
            </a:r>
          </a:p>
        </p:txBody>
      </p:sp>
      <p:sp>
        <p:nvSpPr>
          <p:cNvPr id="23" name="TextBox 22"/>
          <p:cNvSpPr txBox="1"/>
          <p:nvPr/>
        </p:nvSpPr>
        <p:spPr>
          <a:xfrm>
            <a:off x="6922008" y="2880360"/>
            <a:ext cx="4800600" cy="457200"/>
          </a:xfrm>
          <a:prstGeom prst="rect">
            <a:avLst/>
          </a:prstGeom>
          <a:noFill/>
        </p:spPr>
        <p:txBody>
          <a:bodyPr wrap="square">
            <a:spAutoFit/>
          </a:bodyPr>
          <a:lstStyle/>
          <a:p>
            <a:pPr algn="l"/>
            <a:r>
              <a:rPr sz="1400" b="1" i="0">
                <a:solidFill>
                  <a:srgbClr val="FFFFFF"/>
                </a:solidFill>
                <a:latin typeface="微软雅黑"/>
              </a:rPr>
              <a:t>快速增长带来的管理风险</a:t>
            </a:r>
          </a:p>
        </p:txBody>
      </p:sp>
      <p:sp>
        <p:nvSpPr>
          <p:cNvPr id="24" name="TextBox 23"/>
          <p:cNvSpPr txBox="1"/>
          <p:nvPr/>
        </p:nvSpPr>
        <p:spPr>
          <a:xfrm>
            <a:off x="6922008" y="3337560"/>
            <a:ext cx="4800600" cy="868680"/>
          </a:xfrm>
          <a:prstGeom prst="rect">
            <a:avLst/>
          </a:prstGeom>
          <a:noFill/>
        </p:spPr>
        <p:txBody>
          <a:bodyPr wrap="square">
            <a:spAutoFit/>
          </a:bodyPr>
          <a:lstStyle/>
          <a:p>
            <a:pPr algn="l"/>
            <a:r>
              <a:rPr sz="1200" b="0" i="0">
                <a:solidFill>
                  <a:srgbClr val="CCE8FF"/>
                </a:solidFill>
                <a:latin typeface="微软雅黑"/>
              </a:rPr>
              <a:t>组织规模扩张，管理体系需从创业期向成熟期同步升级，存在内部管理挑战</a:t>
            </a:r>
          </a:p>
        </p:txBody>
      </p:sp>
      <p:sp>
        <p:nvSpPr>
          <p:cNvPr id="25" name="Rectangle 24"/>
          <p:cNvSpPr/>
          <p:nvPr/>
        </p:nvSpPr>
        <p:spPr>
          <a:xfrm>
            <a:off x="365760" y="4480560"/>
            <a:ext cx="5577840" cy="15544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365760" y="4480560"/>
            <a:ext cx="548640" cy="1554480"/>
          </a:xfrm>
          <a:prstGeom prst="rect">
            <a:avLst/>
          </a:prstGeom>
          <a:solidFill>
            <a:srgbClr val="8899B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38912" y="4983480"/>
            <a:ext cx="411480" cy="548640"/>
          </a:xfrm>
          <a:prstGeom prst="rect">
            <a:avLst/>
          </a:prstGeom>
          <a:noFill/>
        </p:spPr>
        <p:txBody>
          <a:bodyPr wrap="square">
            <a:spAutoFit/>
          </a:bodyPr>
          <a:lstStyle/>
          <a:p>
            <a:pPr algn="ctr"/>
            <a:r>
              <a:rPr sz="1400" b="1" i="0">
                <a:solidFill>
                  <a:srgbClr val="FFFFFF"/>
                </a:solidFill>
                <a:latin typeface="微软雅黑"/>
              </a:rPr>
              <a:t>R5</a:t>
            </a:r>
          </a:p>
        </p:txBody>
      </p:sp>
      <p:sp>
        <p:nvSpPr>
          <p:cNvPr id="28" name="TextBox 27"/>
          <p:cNvSpPr txBox="1"/>
          <p:nvPr/>
        </p:nvSpPr>
        <p:spPr>
          <a:xfrm>
            <a:off x="1024128" y="4572000"/>
            <a:ext cx="4800600" cy="457200"/>
          </a:xfrm>
          <a:prstGeom prst="rect">
            <a:avLst/>
          </a:prstGeom>
          <a:noFill/>
        </p:spPr>
        <p:txBody>
          <a:bodyPr wrap="square">
            <a:spAutoFit/>
          </a:bodyPr>
          <a:lstStyle/>
          <a:p>
            <a:pPr algn="l"/>
            <a:r>
              <a:rPr sz="1400" b="1" i="0">
                <a:solidFill>
                  <a:srgbClr val="FFFFFF"/>
                </a:solidFill>
                <a:latin typeface="微软雅黑"/>
              </a:rPr>
              <a:t>全球产业政策变化风险</a:t>
            </a:r>
          </a:p>
        </p:txBody>
      </p:sp>
      <p:sp>
        <p:nvSpPr>
          <p:cNvPr id="29" name="TextBox 28"/>
          <p:cNvSpPr txBox="1"/>
          <p:nvPr/>
        </p:nvSpPr>
        <p:spPr>
          <a:xfrm>
            <a:off x="1024128" y="5029200"/>
            <a:ext cx="4800600" cy="868680"/>
          </a:xfrm>
          <a:prstGeom prst="rect">
            <a:avLst/>
          </a:prstGeom>
          <a:noFill/>
        </p:spPr>
        <p:txBody>
          <a:bodyPr wrap="square">
            <a:spAutoFit/>
          </a:bodyPr>
          <a:lstStyle/>
          <a:p>
            <a:pPr algn="l"/>
            <a:r>
              <a:rPr sz="1200" b="0" i="0">
                <a:solidFill>
                  <a:srgbClr val="CCE8FF"/>
                </a:solidFill>
                <a:latin typeface="微软雅黑"/>
              </a:rPr>
              <a:t>海外目标市场监管政策、准入标准可能调整，影响全球化业务布局</a:t>
            </a:r>
          </a:p>
        </p:txBody>
      </p:sp>
      <p:sp>
        <p:nvSpPr>
          <p:cNvPr id="30" name="Rectangle 29"/>
          <p:cNvSpPr/>
          <p:nvPr/>
        </p:nvSpPr>
        <p:spPr>
          <a:xfrm>
            <a:off x="6263640" y="4480560"/>
            <a:ext cx="5577840" cy="1554480"/>
          </a:xfrm>
          <a:prstGeom prst="rect">
            <a:avLst/>
          </a:prstGeom>
          <a:solidFill>
            <a:srgbClr val="1A2D5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Rectangle 30"/>
          <p:cNvSpPr/>
          <p:nvPr/>
        </p:nvSpPr>
        <p:spPr>
          <a:xfrm>
            <a:off x="6263640" y="4480560"/>
            <a:ext cx="548640" cy="1554480"/>
          </a:xfrm>
          <a:prstGeom prst="rect">
            <a:avLst/>
          </a:prstGeom>
          <a:solidFill>
            <a:srgbClr val="8899B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336792" y="4983480"/>
            <a:ext cx="411480" cy="548640"/>
          </a:xfrm>
          <a:prstGeom prst="rect">
            <a:avLst/>
          </a:prstGeom>
          <a:noFill/>
        </p:spPr>
        <p:txBody>
          <a:bodyPr wrap="square">
            <a:spAutoFit/>
          </a:bodyPr>
          <a:lstStyle/>
          <a:p>
            <a:pPr algn="ctr"/>
            <a:r>
              <a:rPr sz="1400" b="1" i="0">
                <a:solidFill>
                  <a:srgbClr val="FFFFFF"/>
                </a:solidFill>
                <a:latin typeface="微软雅黑"/>
              </a:rPr>
              <a:t>R6</a:t>
            </a:r>
          </a:p>
        </p:txBody>
      </p:sp>
      <p:sp>
        <p:nvSpPr>
          <p:cNvPr id="33" name="TextBox 32"/>
          <p:cNvSpPr txBox="1"/>
          <p:nvPr/>
        </p:nvSpPr>
        <p:spPr>
          <a:xfrm>
            <a:off x="6922008" y="4572000"/>
            <a:ext cx="4800600" cy="457200"/>
          </a:xfrm>
          <a:prstGeom prst="rect">
            <a:avLst/>
          </a:prstGeom>
          <a:noFill/>
        </p:spPr>
        <p:txBody>
          <a:bodyPr wrap="square">
            <a:spAutoFit/>
          </a:bodyPr>
          <a:lstStyle/>
          <a:p>
            <a:pPr algn="l"/>
            <a:r>
              <a:rPr sz="1400" b="1" i="0">
                <a:solidFill>
                  <a:srgbClr val="FFFFFF"/>
                </a:solidFill>
                <a:latin typeface="微软雅黑"/>
              </a:rPr>
              <a:t>募投项目实施风险</a:t>
            </a:r>
          </a:p>
        </p:txBody>
      </p:sp>
      <p:sp>
        <p:nvSpPr>
          <p:cNvPr id="34" name="TextBox 33"/>
          <p:cNvSpPr txBox="1"/>
          <p:nvPr/>
        </p:nvSpPr>
        <p:spPr>
          <a:xfrm>
            <a:off x="6922008" y="5029200"/>
            <a:ext cx="4800600" cy="868680"/>
          </a:xfrm>
          <a:prstGeom prst="rect">
            <a:avLst/>
          </a:prstGeom>
          <a:noFill/>
        </p:spPr>
        <p:txBody>
          <a:bodyPr wrap="square">
            <a:spAutoFit/>
          </a:bodyPr>
          <a:lstStyle/>
          <a:p>
            <a:pPr algn="l"/>
            <a:r>
              <a:rPr sz="1200" b="0" i="0">
                <a:solidFill>
                  <a:srgbClr val="CCE8FF"/>
                </a:solidFill>
                <a:latin typeface="微软雅黑"/>
              </a:rPr>
              <a:t>市场环境、技术路线变化可能导致项目延期、超支或效益不及预期</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